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1"/>
  </p:notes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Lst>
  <p:sldSz cx="9144000" cy="5143500" type="screen16x9"/>
  <p:notesSz cx="6858000" cy="9144000"/>
  <p:embeddedFontLst>
    <p:embeddedFont>
      <p:font typeface="Arimo" panose="020B0604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Poppins" pitchFamily="2" charset="77"/>
      <p:regular r:id="rId40"/>
      <p:bold r:id="rId41"/>
      <p:italic r:id="rId42"/>
      <p:boldItalic r:id="rId43"/>
    </p:embeddedFont>
    <p:embeddedFont>
      <p:font typeface="Poppins Black" panose="020B0604020202020204" pitchFamily="34" charset="0"/>
      <p:bold r:id="rId44"/>
      <p:italic r:id="rId45"/>
      <p:boldItalic r:id="rId46"/>
    </p:embeddedFont>
    <p:embeddedFont>
      <p:font typeface="Poppins Light" panose="020B0604020202020204" pitchFamily="34" charset="0"/>
      <p:regular r:id="rId47"/>
      <p:bold r:id="rId48"/>
      <p:italic r:id="rId49"/>
      <p:boldItalic r:id="rId50"/>
    </p:embeddedFont>
    <p:embeddedFont>
      <p:font typeface="Poppins Medium" panose="020B060402020202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67"/>
  </p:normalViewPr>
  <p:slideViewPr>
    <p:cSldViewPr snapToGrid="0">
      <p:cViewPr varScale="1">
        <p:scale>
          <a:sx n="147" d="100"/>
          <a:sy n="147" d="100"/>
        </p:scale>
        <p:origin x="74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c8caddacc2_0_7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g2c8caddacc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085dfd4ed8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085dfd4ed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just" rtl="0">
              <a:spcBef>
                <a:spcPts val="0"/>
              </a:spcBef>
              <a:spcAft>
                <a:spcPts val="0"/>
              </a:spcAft>
              <a:buClr>
                <a:srgbClr val="A70000"/>
              </a:buClr>
              <a:buSzPts val="1000"/>
              <a:buFont typeface="Poppins"/>
              <a:buChar char="❖"/>
            </a:pPr>
            <a:r>
              <a:rPr lang="lv" sz="1000">
                <a:solidFill>
                  <a:schemeClr val="dk1"/>
                </a:solidFill>
                <a:latin typeface="Poppins"/>
                <a:ea typeface="Poppins"/>
                <a:cs typeface="Poppins"/>
                <a:sym typeface="Poppins"/>
              </a:rPr>
              <a:t>Straujākais preču eksportētaju pieaugums vērojams finanšu un apdošināšanas (+33%) un  profesionālo un zinātnisko pakalpojumu (+26%) jomās. Savukārt straujākais pakalpojumu eksportētāju pieaugums ir izglītības un veselības aprūpes (+42%) un ieguves rūpniecības, enerģijas, atkritumu apsaimniekošanas (+32%) nozarēs.</a:t>
            </a:r>
            <a:endParaRPr sz="1000">
              <a:solidFill>
                <a:schemeClr val="dk1"/>
              </a:solidFill>
              <a:latin typeface="Poppins"/>
              <a:ea typeface="Poppins"/>
              <a:cs typeface="Poppins"/>
              <a:sym typeface="Poppins"/>
            </a:endParaRPr>
          </a:p>
          <a:p>
            <a:pPr marL="457200" lvl="0" indent="-292100" algn="just" rtl="0">
              <a:spcBef>
                <a:spcPts val="1000"/>
              </a:spcBef>
              <a:spcAft>
                <a:spcPts val="0"/>
              </a:spcAft>
              <a:buClr>
                <a:srgbClr val="A70000"/>
              </a:buClr>
              <a:buSzPts val="1000"/>
              <a:buFont typeface="Poppins"/>
              <a:buChar char="❖"/>
            </a:pPr>
            <a:r>
              <a:rPr lang="lv" sz="1000">
                <a:solidFill>
                  <a:schemeClr val="dk1"/>
                </a:solidFill>
                <a:latin typeface="Poppins"/>
                <a:ea typeface="Poppins"/>
                <a:cs typeface="Poppins"/>
                <a:sym typeface="Poppins"/>
              </a:rPr>
              <a:t>Trīs nozarēs kā informācijas un komunikācijas pakalpojumi, operācijas ar nekustamo īpašumu un administratīo dienestu darbība un profesionālie un zinātniskie pakalpojumi ir vērojams gan preču, gan pakalpojumu eksportētāju pieaugums.\</a:t>
            </a:r>
            <a:endParaRPr sz="1000">
              <a:solidFill>
                <a:schemeClr val="dk1"/>
              </a:solidFill>
              <a:latin typeface="Poppins"/>
              <a:ea typeface="Poppins"/>
              <a:cs typeface="Poppins"/>
              <a:sym typeface="Poppins"/>
            </a:endParaRPr>
          </a:p>
          <a:p>
            <a:pPr marL="457200" lvl="0" indent="-292100" algn="just" rtl="0">
              <a:spcBef>
                <a:spcPts val="1000"/>
              </a:spcBef>
              <a:spcAft>
                <a:spcPts val="1000"/>
              </a:spcAft>
              <a:buClr>
                <a:srgbClr val="A70000"/>
              </a:buClr>
              <a:buSzPts val="1000"/>
              <a:buFont typeface="Poppins"/>
              <a:buChar char="❖"/>
            </a:pPr>
            <a:r>
              <a:rPr lang="lv" sz="1000">
                <a:solidFill>
                  <a:schemeClr val="dk1"/>
                </a:solidFill>
                <a:latin typeface="Poppins"/>
                <a:ea typeface="Poppins"/>
                <a:cs typeface="Poppins"/>
                <a:sym typeface="Poppins"/>
              </a:rPr>
              <a:t>Galvenajās eksporta nozarēs kā tirdzniecība, transports un rūpniecība ir vērojams preču eksportētāju skaita samazinājums, taču tajā pašā laikā gan rūpniecībā, gan transporta nozarē ir vērojams pakalpojumu eksportētāju pieaugums, kamēr tirdzniecības nozarē tas ir palicis nemainīgs.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085dfd4ed8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085dfd4ed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Neskatoties uz straujāko eksportētāju skaita kritumu 2023. gadā, kokapstrādes un koka rūpniecības nozare turpina būt vadošā starp rūpniecības eksporta nozarēm.</a:t>
            </a:r>
            <a:endParaRPr>
              <a:solidFill>
                <a:schemeClr val="dk1"/>
              </a:solidFill>
              <a:latin typeface="Poppins"/>
              <a:ea typeface="Poppins"/>
              <a:cs typeface="Poppins"/>
              <a:sym typeface="Poppins"/>
            </a:endParaRPr>
          </a:p>
          <a:p>
            <a:pPr marL="0" lvl="0" indent="0" algn="l" rtl="0">
              <a:spcBef>
                <a:spcPts val="1000"/>
              </a:spcBef>
              <a:spcAft>
                <a:spcPts val="0"/>
              </a:spcAft>
              <a:buNone/>
            </a:pPr>
            <a:r>
              <a:rPr lang="lv">
                <a:solidFill>
                  <a:schemeClr val="dk1"/>
                </a:solidFill>
                <a:latin typeface="Poppins"/>
                <a:ea typeface="Poppins"/>
                <a:cs typeface="Poppins"/>
                <a:sym typeface="Poppins"/>
              </a:rPr>
              <a:t>Pēdējos divos gados pakāpenisks eksportētāju skaita pieaugums ir vērojams pārtikas un dzērienu ražošanas, nemetālisko minerālu izstrādājumu ražošanas, mēbeļu un iekārtu ražošanas nozarēs, kamēr pārejās vērojami mainīgi izaugsmes rezultāti.</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085dfd4ed8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085dfd4ed8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Eksportētāji 2023. gadā samaksāja 7.8 miljardus eiro nodokļos, kas 2.8 reizes pārsniedz neeksportētāju samaksāto nodokļu apjomu (2.8 miljardi eiro).</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2023. gada eksportētāju samaksāto nodokļu kritums saistāms ar salīdzinoši vājāku eksporta apjomu, ņemot vēra eksporta valstu ekonomikas izaugsmes sabremzēšanos un straujo izmaksu kāpumu Latvijā.</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Eksportētāji arī divas reizes vairāk samaksā IIN un VSAOI nekā neeksportējoši uzņēmumi.</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085dfd4ed8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085dfd4ed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Vidējais kopējais samaksāto nodokļu apjoms eksportējošos uzņēmumos 2023. gadā bija 21.5 tūkstotis eiro, kas 2.6 reizies pārsniedza tādu pašu rādītaju par neeksportējošiem uzņēmumiem.</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Eksportējošo uzņēmumu samaksātie IIN un VSAOI uz vienu darbinieku teju divas reizes pārsniedz neeksportējošo uzņēmumu samaksātos nodokļus, kas arī norāda uz augstākām algām uz vienu darbinieku eksportējošos uzņēmumos.</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Samaksāto nodokļu apjoms uz vienu darbinieku eksportējošiem uzņēmumiem 2022. gadā pieauga par 17%, bet 2023. gadā tie bija 3%. Savukārt neeksportējošiem tie attiecīgi bija 20% 2022. gadā un 42% 2023. gadā.</a:t>
            </a:r>
            <a:endParaRPr>
              <a:solidFill>
                <a:schemeClr val="dk1"/>
              </a:solidFill>
              <a:latin typeface="Poppins"/>
              <a:ea typeface="Poppins"/>
              <a:cs typeface="Poppins"/>
              <a:sym typeface="Poppins"/>
            </a:endParaRPr>
          </a:p>
          <a:p>
            <a:pPr marL="0" lvl="0" indent="0" algn="l" rtl="0">
              <a:spcBef>
                <a:spcPts val="1000"/>
              </a:spcBef>
              <a:spcAft>
                <a:spcPts val="0"/>
              </a:spcAft>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085dfd4ed8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085dfd4ed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55% no eksportējošo uzņēmumu samaksātajiem nodokļiem nāk tieši no preču eksportētājiem, kas saistāms ar to, ka Latvijā preču eksportētaju skaits pārsniedz pakalpojumu eksportētājus.</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Pakalpojumu eksportētāji nedaudz vairāk par preču eksportētājiem samaksā nodokļos uz vienu darbinieku.</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Kopumā vērojams, ka eksportētāju samaksātie nodokļi uz vienu darbinieku aug gadu no gada gan preču, gan pakalpojumu eksportā, neskatoties uz to, ka kopējais eksportētaju samaksāto nodokļu apjoms 2023. gadā piedzīvoja -1% kritumu.</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Ja 2022. gadā straujāks pieaugums nomaksātajos nodokļos bija vērojams preču eksportētāju vidū, tad 2023. gadā tas bija vērojams tieši pakalpojumu eksportētāju starpā.</a:t>
            </a:r>
            <a:endParaRPr>
              <a:solidFill>
                <a:schemeClr val="dk1"/>
              </a:solidFill>
              <a:latin typeface="Poppins"/>
              <a:ea typeface="Poppins"/>
              <a:cs typeface="Poppins"/>
              <a:sym typeface="Poppins"/>
            </a:endParaRPr>
          </a:p>
          <a:p>
            <a:pPr marL="0" lvl="0" indent="0" algn="l" rtl="0">
              <a:spcBef>
                <a:spcPts val="1000"/>
              </a:spcBef>
              <a:spcAft>
                <a:spcPts val="0"/>
              </a:spcAft>
              <a:buNone/>
            </a:pPr>
            <a:r>
              <a:rPr lang="lv" sz="1200">
                <a:solidFill>
                  <a:schemeClr val="dk1"/>
                </a:solidFill>
              </a:rPr>
              <a:t>šu uzņēmumu grupām varētu būt nepieciešams papildu atbalsts vai pielāgošana stratēģijās, lai veicinātu to ilgtspējīgu izaugsmi un konkurētspēju starptautiskajos tirgos.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d3f1ba44e5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d3f1ba44e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Informācijas un komunikācijas pakalpojumu nozares eksportētāji 2023. gadā samaksājuši nodokļos 901 miljonu eiro, no kuriem 223 miljoni samaksāti IIN un 415 miljoni samaksāti VSAOI.</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Informācijas un komunikācijas nozares samaksātie nodokļi uz vienu eksportētāju visos trīs nodokļu datu rādītājos pārsniedz kopējā vidējā eksportētāja samaksātos nodokļus 2023. gadā.</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085dfd4ed8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085dfd4ed8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481 miljonu eiro jeb 98% no samaksātā uzņēmuma ienākuma nodokļa 2023. gadā veica eksportējoši uzņēmumi, kuru skaita sasniedz 9331. Tikmēr neeksportējošie uzņēmumi, kuru skaits 2023. gadā sasniedza 96 534 kopā UIN samaksāja 7 miljonus eiro.</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Samaksātais UIN uz vienu eksportējošo uzņēmumu bija vidēji 53 tūkstoši eiro 2023. gadā, kamēr neeksportējošiem uzņēmumiem tie bija 73 eiro. Tas nozīmē, ka eksportējošie uzņēmumi ir arī lielāki dividenžu maksātāji, jo UIN netiek piemērots reinvestētajai peļņai.</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d4004e0e07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d4004e0e0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Lielākās nozares pēc 2023. gadā eksportētāju samaksātajiem nodokļiem ir tirdzniecība (3.8 miljardi eiro), rūpniecība (945  miljoni eiro) un informācijas un komunikācijas pakalpojumu nozare (901 miljons eiro). Šīs nozares ir arī vadošās pēc kopējiem IIN un VSAOI maksājumiem.</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Ieguves rūpniecība, enerģija un atkritumu apsaimniekošana (4.8 miljoni uz vienu uzņēmumu), valsts pārvalde, izglītība, veselības aprūpe (2.9 miljoni eiro) un finanšu un apdrošināšanas darbība (2.5 miljoni eiro) ir vadošās nozares 2023. gadā pēc vidēji uz vienu eksportētāju samaksātajos nodokļos.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085dfd4ed8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085dfd4ed8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Eksportētjošos uzņēmumos ir investēts par 20% vairāk kapitāla, kā neeksportējošos. Tikmēr eksportētāju gada apgrozījums 2023. gadā teju divas reizes pārsniedz neeskportētājus.</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Vidējais eksportējošais uzņēmums ir būtiski lielāks par vidējo neeksportējošo uzņēmumu. Vidējais eksportējošā uzņēmuma neto apgrozījums sasniedz gandrīz 6 miljonus eiro 2023. gadā, kamēr neeksportējošam uzņēmum tie ir vidēji nedaudz mazāk par vienu miljonu eiro. Vidējais investētā kapitāla apjoms starp eksportējošu un neeksportējošu uzņēmumu atšķiras gandrīz četras reizes.</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Eksportējošie uzņēmumi ir lielāki un tiem ir arī lielākas vajadzības pēc ārējā finansējuma, uz ko norāda 2.4 reizes lielāks ilgtermiņa kreditoru apjoms vidēji uz vienu eksportējošo uzņēmumu, salīdzinot ar neeksportējošiem uzņēmumiem.</a:t>
            </a:r>
            <a:endParaRPr>
              <a:solidFill>
                <a:schemeClr val="dk1"/>
              </a:solidFill>
              <a:latin typeface="Poppins"/>
              <a:ea typeface="Poppins"/>
              <a:cs typeface="Poppins"/>
              <a:sym typeface="Poppins"/>
            </a:endParaRPr>
          </a:p>
          <a:p>
            <a:pPr marL="0" lvl="0" indent="0" algn="l" rtl="0">
              <a:spcBef>
                <a:spcPts val="1000"/>
              </a:spcBef>
              <a:spcAft>
                <a:spcPts val="0"/>
              </a:spcAft>
              <a:buNone/>
            </a:pPr>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085dfd4ed8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085dfd4ed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Preču eksportētāji gan investētā kapitāla, gan apgrozījuma ziņa pārspēj pakalpojumu eksportētājus.</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Pakalpojumu eksportētajiem vidēji uz vienu uzņēmumu vērojams zemāks pašu kapitāls, taču lielāks piesaistīto ilgtermiņa kreditoru apjoms. </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Vidējie apgrozījuma rādītāji preču eksportētājiem 2.8 reizes pārsniedz pakalpojumu eksportētājus,  taču peļņas pirms nodokļiem rentabilitāte ir augstāka pakalpojumu eksportētājiem (6.5% 2023. gadā), norādot uz to, ka preču eksportētājiem ir augstāka izmaksu bāze nekā pakalpojumu eksportētājiem.</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d3f1ba44e5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lv">
                <a:latin typeface="Arial"/>
                <a:ea typeface="Arial"/>
                <a:cs typeface="Arial"/>
                <a:sym typeface="Arial"/>
              </a:rPr>
              <a:t>Kopā 56 biedri uz 01.01.2024</a:t>
            </a:r>
            <a:endParaRPr>
              <a:latin typeface="Arial"/>
              <a:ea typeface="Arial"/>
              <a:cs typeface="Arial"/>
              <a:sym typeface="Arial"/>
            </a:endParaRPr>
          </a:p>
        </p:txBody>
      </p:sp>
      <p:sp>
        <p:nvSpPr>
          <p:cNvPr id="95" name="Google Shape;95;g2d3f1ba44e5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085dfd4ed8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085dfd4ed8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Apgrozījuma ziņā vadošās nozares eksportā ir tirdzniecība, rūpniecība un transports un uzglabāšana. </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Tirdzniecības nozarei ir vislielākais apgrozījums, taču viena no zemākajām peļņas pirms nodokļiem rentabilitātēm (4%) pēc transporta un uzglabāsanas nozares (3%). Tikmēr augstākā rentabilitāte ar atrāvienu ir vērojama lauksaimniecības, mežsaimniecības un zivsaimniecības nozarēs, kur tā sasniedza 21% 2023. gadā.</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Visas nozares kopumā strādāja ar peļņu 2023. gadā.</a:t>
            </a:r>
            <a:endParaRPr>
              <a:solidFill>
                <a:schemeClr val="dk1"/>
              </a:solidFill>
              <a:latin typeface="Poppins"/>
              <a:ea typeface="Poppins"/>
              <a:cs typeface="Poppins"/>
              <a:sym typeface="Poppins"/>
            </a:endParaRPr>
          </a:p>
          <a:p>
            <a:pPr marL="0" lvl="0" indent="0" algn="l" rtl="0">
              <a:spcBef>
                <a:spcPts val="1000"/>
              </a:spcBef>
              <a:spcAft>
                <a:spcPts val="0"/>
              </a:spcAft>
              <a:buNone/>
            </a:pPr>
            <a:endParaRPr sz="12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085dfd4ed8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085dfd4ed8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just" rtl="0">
              <a:spcBef>
                <a:spcPts val="0"/>
              </a:spcBef>
              <a:spcAft>
                <a:spcPts val="0"/>
              </a:spcAft>
              <a:buClr>
                <a:srgbClr val="A70000"/>
              </a:buClr>
              <a:buSzPts val="1000"/>
              <a:buFont typeface="Poppins"/>
              <a:buChar char="❖"/>
            </a:pPr>
            <a:r>
              <a:rPr lang="lv" sz="1000">
                <a:solidFill>
                  <a:schemeClr val="dk1"/>
                </a:solidFill>
                <a:latin typeface="Poppins"/>
                <a:ea typeface="Poppins"/>
                <a:cs typeface="Poppins"/>
                <a:sym typeface="Poppins"/>
              </a:rPr>
              <a:t>Rūpniecība ir kapitāla intensīva nozare, uz ko norāda lielākai investētais kapitāls un ilgtermiņa kreditoru apjoms. Tikmēr rūpniecības nozares ilgtermiņa kreditoru attiecība pret pašu kapitālu ir 0.24, norādot uz salīdzinoši zemu ilgtermiņa saistību apjomu.</a:t>
            </a:r>
            <a:endParaRPr sz="1000">
              <a:solidFill>
                <a:schemeClr val="dk1"/>
              </a:solidFill>
              <a:latin typeface="Poppins"/>
              <a:ea typeface="Poppins"/>
              <a:cs typeface="Poppins"/>
              <a:sym typeface="Poppins"/>
            </a:endParaRPr>
          </a:p>
          <a:p>
            <a:pPr marL="457200" lvl="0" indent="-292100" algn="just" rtl="0">
              <a:spcBef>
                <a:spcPts val="1000"/>
              </a:spcBef>
              <a:spcAft>
                <a:spcPts val="0"/>
              </a:spcAft>
              <a:buClr>
                <a:srgbClr val="A70000"/>
              </a:buClr>
              <a:buSzPts val="1000"/>
              <a:buFont typeface="Poppins"/>
              <a:buChar char="❖"/>
            </a:pPr>
            <a:r>
              <a:rPr lang="lv" sz="1000">
                <a:solidFill>
                  <a:schemeClr val="dk1"/>
                </a:solidFill>
                <a:latin typeface="Poppins"/>
                <a:ea typeface="Poppins"/>
                <a:cs typeface="Poppins"/>
                <a:sym typeface="Poppins"/>
              </a:rPr>
              <a:t>Nozares ar visaugstāko ilgtermiņa kreditoru apjomu pret pašu kapitālu ir finanšu un apdrošināšanas darbība (0.79), izmitināšana, ēdināšana, izklaide un atpūta (0.77) un ieguves rūpniecīa, enerģija, ūdens un atkritumu apsaimniekošana (0.66).</a:t>
            </a:r>
            <a:endParaRPr sz="1000">
              <a:solidFill>
                <a:schemeClr val="dk1"/>
              </a:solidFill>
              <a:latin typeface="Poppins"/>
              <a:ea typeface="Poppins"/>
              <a:cs typeface="Poppins"/>
              <a:sym typeface="Poppins"/>
            </a:endParaRPr>
          </a:p>
          <a:p>
            <a:pPr marL="457200" lvl="0" indent="-292100" algn="just" rtl="0">
              <a:spcBef>
                <a:spcPts val="1000"/>
              </a:spcBef>
              <a:spcAft>
                <a:spcPts val="1000"/>
              </a:spcAft>
              <a:buClr>
                <a:srgbClr val="A70000"/>
              </a:buClr>
              <a:buSzPts val="1000"/>
              <a:buFont typeface="Poppins"/>
              <a:buChar char="❖"/>
            </a:pPr>
            <a:r>
              <a:rPr lang="lv" sz="1000">
                <a:solidFill>
                  <a:schemeClr val="dk1"/>
                </a:solidFill>
                <a:latin typeface="Poppins"/>
                <a:ea typeface="Poppins"/>
                <a:cs typeface="Poppins"/>
                <a:sym typeface="Poppins"/>
              </a:rPr>
              <a:t>Galvenās eksporta nozares mazāk balstās uz ilgtermiņa kreditoriem un vairāk uz pašu uzņēmumu pieejamo finansējumu.</a:t>
            </a:r>
            <a:endParaRPr sz="12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085dfd4ed8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085dfd4ed8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Lielākais apgrozījums ir vērojams kokrūpniecībā (2.9 miljardi eiro) un ķīmijas un nemetālisko minerālu izstrādājumu ražošanā (1.7 miljardi eiro). Būtisku apgrozījumu uzrāda arī pārtikas un dzērienu nozares kopā ar mēbeļu ražošanu, iekārtu remontu un cita veida ražošanu (kopā 2.8 miljardi eiro 2023. gadā).</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Ar atrāvienu visaugstāka rentabilitāte ir vērojama datoru, optisko un elektrisko iekārtu ražošanas nozarē, sasniedzot 16% 2023. gadā.</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Dati norāda, ka augstas pievienotās vērtības nozarēs arī ir vērojami salīdzinoši augstāki rentabilitātes rādītāji. Ražošanas nozarēs zemāka rentabilitāte ir 3%, kas ir vērojama kokrūpniecības nozarē.</a:t>
            </a:r>
            <a:endParaRPr sz="12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085dfd4ed8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085dfd4ed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just" rtl="0">
              <a:spcBef>
                <a:spcPts val="0"/>
              </a:spcBef>
              <a:spcAft>
                <a:spcPts val="0"/>
              </a:spcAft>
              <a:buClr>
                <a:srgbClr val="A70000"/>
              </a:buClr>
              <a:buSzPts val="1000"/>
              <a:buFont typeface="Poppins"/>
              <a:buChar char="❖"/>
            </a:pPr>
            <a:r>
              <a:rPr lang="lv" sz="1000">
                <a:solidFill>
                  <a:schemeClr val="dk1"/>
                </a:solidFill>
                <a:latin typeface="Poppins"/>
                <a:ea typeface="Poppins"/>
                <a:cs typeface="Poppins"/>
                <a:sym typeface="Poppins"/>
              </a:rPr>
              <a:t>Kokrūpniecības nozare ir izteikti vadošā eksporta nozare gan pēc uzņēmumu skaita, gan apgrozījuma, gan arī investētā kapitāla (2.1 miljards eiro), taču būtisku daļu no investēta kapitāla veido arī augstas pievienotās vērtības ķīmijas un nemetālisko minerālu izstrādājumu ražošanas nozares (1 miljards eiro).</a:t>
            </a:r>
            <a:endParaRPr sz="1000">
              <a:solidFill>
                <a:schemeClr val="dk1"/>
              </a:solidFill>
              <a:latin typeface="Poppins"/>
              <a:ea typeface="Poppins"/>
              <a:cs typeface="Poppins"/>
              <a:sym typeface="Poppins"/>
            </a:endParaRPr>
          </a:p>
          <a:p>
            <a:pPr marL="457200" lvl="0" indent="-292100" algn="just" rtl="0">
              <a:spcBef>
                <a:spcPts val="1000"/>
              </a:spcBef>
              <a:spcAft>
                <a:spcPts val="0"/>
              </a:spcAft>
              <a:buClr>
                <a:srgbClr val="A70000"/>
              </a:buClr>
              <a:buSzPts val="1000"/>
              <a:buFont typeface="Poppins"/>
              <a:buChar char="❖"/>
            </a:pPr>
            <a:r>
              <a:rPr lang="lv" sz="1000">
                <a:solidFill>
                  <a:schemeClr val="dk1"/>
                </a:solidFill>
                <a:latin typeface="Poppins"/>
                <a:ea typeface="Poppins"/>
                <a:cs typeface="Poppins"/>
                <a:sym typeface="Poppins"/>
              </a:rPr>
              <a:t>Dati norāda, ka rūpniecības nozares salīdzinoši maz paļaujas uz ilgtermiņu kreditoru finansējumu. Augstākais ilgtermiņa kreditoru pret pašu kapitāla attiecības rādītājs ir 0.38. Tikmēr kokrūpniecības nozarē šis rādītājs sasniedz 0.23.</a:t>
            </a:r>
            <a:endParaRPr sz="1000">
              <a:solidFill>
                <a:schemeClr val="dk1"/>
              </a:solidFill>
              <a:latin typeface="Poppins"/>
              <a:ea typeface="Poppins"/>
              <a:cs typeface="Poppins"/>
              <a:sym typeface="Poppins"/>
            </a:endParaRPr>
          </a:p>
          <a:p>
            <a:pPr marL="457200" lvl="0" indent="-292100" algn="just" rtl="0">
              <a:spcBef>
                <a:spcPts val="1000"/>
              </a:spcBef>
              <a:spcAft>
                <a:spcPts val="1000"/>
              </a:spcAft>
              <a:buClr>
                <a:srgbClr val="A70000"/>
              </a:buClr>
              <a:buSzPts val="1000"/>
              <a:buFont typeface="Poppins"/>
              <a:buChar char="❖"/>
            </a:pPr>
            <a:r>
              <a:rPr lang="lv" sz="1000">
                <a:solidFill>
                  <a:schemeClr val="dk1"/>
                </a:solidFill>
                <a:latin typeface="Poppins"/>
                <a:ea typeface="Poppins"/>
                <a:cs typeface="Poppins"/>
                <a:sym typeface="Poppins"/>
              </a:rPr>
              <a:t>Visas rūpniecības nozares kopumā strādāja ar peļņu 2023. gadā un vislielāko peļņu pirms nodokļiem uzrādīja tieši datoru, optisko un elektrisko iekārtu ražošana.</a:t>
            </a:r>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d3ec70139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d3ec70139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Eksportējošiem uzņēmumiem ir samērā augsti likviditātes rādītāji, kas nozīmē, ka tiem ir zināma rīcības brīvība likviditātes vadīšanai negaidītu finanšu satricinājumu gadījumā.</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Dati norāda, ka preču eksportētājiem, jo lielāks eksportētājs, jo augstāka ir aktīvu atdeve. Pakalpojumu eksportētājiem šī sakarība nav tik izteikta, taču pakalpojumu eksportētāju mediānas aktīvu atdeve ir augstāka nekā preču eksportētājiem. Tas ir saistāms arī ar to, ka pakalpojumu eksportētajiem vizbiežāk ir mazākas aktīvu bāzes nekā preču eksportētājiem.</a:t>
            </a:r>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d3f1ba44e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d3f1ba44e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Informācijas un komunikāciju nozares eksportētāji 2023. gadā apgrozīja 1.9 miljardus eiro un sasniedza 16.3% peļņas pirms UIN rentabilitāti. IKT pakalpojumu nozares eksportā 2023. gadā darbojās 431 uzņēmums un vidēji vienā uzņēmumā ir investēts mazliet vairak kā 2.8 miljoni eiro kapitāla.</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Vidējais IKT pakalpojumu nozares eksportētājs salīdzinot ar vidējo Latvijas eksportētāju apgroza par 45% mazāk ieņēmumu, taču tajā pašā laikā vidējā peļņa pirms nodokļiem vidēji ir par 54% lielāka.</a:t>
            </a:r>
            <a:endParaRPr sz="12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d3f1ba44e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d3f1ba44e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Latvijā joprojām pavisam neliela daļa uzņēmumu iegulda pētniecībā un attīstībā. 2023. gadā tie bija vien 365 uzņēmumi, no kuriem aptuveni puse bija eksportējoši uzņēmumi.</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2023. gadā eksportējošie uzņēmumi vidēji investē 598 tūkstošus, kamēr neesksportējošie investēja vidēji 93 tūkstošus eiro pētniecības un attīstības izmaksās.</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Preču eksportētāji biežāk par pakalpojumu eksportētājiem investē pētniecībā un attīstība, kā arī investīcijas pētniecībā un attīstībā uz vienu uzņēmumu preču eksportētājiem  2023. gadā sasniedza 665 tūkstošus eiro, kamēr pakalpojumu eksportētājiem tie bija vidēji 370 tūkstoši eiro gadā.</a:t>
            </a:r>
            <a:endParaRPr>
              <a:solidFill>
                <a:schemeClr val="dk1"/>
              </a:solidFill>
              <a:latin typeface="Poppins"/>
              <a:ea typeface="Poppins"/>
              <a:cs typeface="Poppins"/>
              <a:sym typeface="Poppins"/>
            </a:endParaRPr>
          </a:p>
          <a:p>
            <a:pPr marL="0" lvl="0" indent="0" algn="l" rtl="0">
              <a:spcBef>
                <a:spcPts val="1000"/>
              </a:spcBef>
              <a:spcAft>
                <a:spcPts val="0"/>
              </a:spcAft>
              <a:buNone/>
            </a:pPr>
            <a:endParaRPr sz="12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d3f1ba44e5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2d3f1ba44e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d3f1ba44e5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d3f1ba44e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c8caddacc2_0_7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g2c8caddacc2_0_7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caddacc2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g2c8caddacc2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c1cc6e30d_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dc1cc6e30d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02ce9265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02ce9265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dc1cc6e30d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dc1cc6e30d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200">
              <a:solidFill>
                <a:schemeClr val="dk1"/>
              </a:solidFill>
              <a:latin typeface="Poppins"/>
              <a:ea typeface="Poppins"/>
              <a:cs typeface="Poppins"/>
              <a:sym typeface="Poppins"/>
            </a:endParaRPr>
          </a:p>
          <a:p>
            <a:pPr marL="457200" lvl="0" indent="-304800" algn="just" rtl="0">
              <a:spcBef>
                <a:spcPts val="100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Kopējais eksporta apjoms 2023. gadā krities par 7.1%.</a:t>
            </a:r>
            <a:endParaRPr sz="1200">
              <a:solidFill>
                <a:schemeClr val="dk1"/>
              </a:solidFill>
              <a:latin typeface="Poppins"/>
              <a:ea typeface="Poppins"/>
              <a:cs typeface="Poppins"/>
              <a:sym typeface="Poppins"/>
            </a:endParaRPr>
          </a:p>
          <a:p>
            <a:pPr marL="457200" lvl="0" indent="-304800" algn="just" rtl="0">
              <a:spcBef>
                <a:spcPts val="100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Pakalpojumu eksports pieaudzis par 200 miljoniem eiro jeb 3.5%, </a:t>
            </a:r>
            <a:endParaRPr sz="1200">
              <a:solidFill>
                <a:schemeClr val="dk1"/>
              </a:solidFill>
              <a:latin typeface="Poppins"/>
              <a:ea typeface="Poppins"/>
              <a:cs typeface="Poppins"/>
              <a:sym typeface="Poppins"/>
            </a:endParaRPr>
          </a:p>
          <a:p>
            <a:pPr marL="457200" lvl="0" indent="-304800" algn="just" rtl="0">
              <a:spcBef>
                <a:spcPts val="100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Preču eksports piedzīvojis kritumu par 2.3 miljardiem eiro jeb 10.7% </a:t>
            </a:r>
            <a:endParaRPr sz="1200">
              <a:solidFill>
                <a:schemeClr val="dk1"/>
              </a:solidFill>
              <a:latin typeface="Poppins"/>
              <a:ea typeface="Poppins"/>
              <a:cs typeface="Poppins"/>
              <a:sym typeface="Poppins"/>
            </a:endParaRPr>
          </a:p>
          <a:p>
            <a:pPr marL="457200" lvl="0" indent="-304800" algn="just" rtl="0">
              <a:spcBef>
                <a:spcPts val="100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Preču eksports 2023. gadā veidoja 78% no visa eksporta, kamēr pakalpojumu eksports bija 28% apmērā.</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Eksportētājiem bija jāsaskaras ar izaicinošiem ārejās vides apstākļiem kā ekonomikas izaugsmes sabremzēšanās galvenajās eksporta valstīs, kā arī izmaksu (jo īpaši enerģijas) pieaugumu.</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085dfd4ed8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085dfd4ed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Kopējais eksportējošo uzņēmumu skaits sasniedza 9939 2023. gadā. 67% no eksportējošiem uzņēmumiem veidoja mini un mazie uzņēmumi. Vidējie uzņēmumi veidoja 11%, bet lielie – 22% no visiem eksportējošiem uzņēmumiem.</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Preču eksportētāji veido 54% no eksportējošiem uzņēmumiem, savukārt pakalpojumu eksportētāji ir 46% un to īpatsvars gadu no gada pakāpeniski pieaug.</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2023. gadā vērojams eksportējošo uzņēmumu skaita kritums. Preču eksportētāju skaits samazinājās par 4%, taču pakalpojumu eksportētaji saruka par 0,4% gada laikā.</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085dfd4ed8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085dfd4ed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Eksportējošos uzņēmumos nodarbināto skaits par 7% jeb 25 tūkstošiem pārsniedza neeksportētāju nodarbināto skaitu 2023. gadā.</a:t>
            </a:r>
            <a:endParaRPr>
              <a:solidFill>
                <a:schemeClr val="dk1"/>
              </a:solidFill>
              <a:latin typeface="Poppins"/>
              <a:ea typeface="Poppins"/>
              <a:cs typeface="Poppins"/>
              <a:sym typeface="Poppins"/>
            </a:endParaRPr>
          </a:p>
          <a:p>
            <a:pPr marL="457200" lvl="0" indent="-298450" algn="just" rtl="0">
              <a:spcBef>
                <a:spcPts val="1000"/>
              </a:spcBef>
              <a:spcAft>
                <a:spcPts val="0"/>
              </a:spcAft>
              <a:buClr>
                <a:srgbClr val="A70000"/>
              </a:buClr>
              <a:buSzPts val="1100"/>
              <a:buFont typeface="Poppins"/>
              <a:buChar char="❖"/>
            </a:pPr>
            <a:r>
              <a:rPr lang="lv">
                <a:solidFill>
                  <a:schemeClr val="dk1"/>
                </a:solidFill>
                <a:latin typeface="Poppins"/>
                <a:ea typeface="Poppins"/>
                <a:cs typeface="Poppins"/>
                <a:sym typeface="Poppins"/>
              </a:rPr>
              <a:t>Pēdējos trīs gados mazliet vairāk par pusi jeb 54-56% no eksportējošos uzņēmumos nodarbinātajiem strādāja tieši uz preču eksportu.</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2023. gadā vērojams eksportējošo uzņemumu darbinieku sarukums, kas ir saistāms arī ar eksportējošo uzņemumu skaita samazinājumu, kamēr neeskportētjošo uzņēmumu darbinieku skaits ir pieaudzis par 15 tūkstošiem.</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085dfd4ed8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085dfd4ed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just" rtl="0">
              <a:spcBef>
                <a:spcPts val="0"/>
              </a:spcBef>
              <a:spcAft>
                <a:spcPts val="0"/>
              </a:spcAft>
              <a:buClr>
                <a:srgbClr val="A70000"/>
              </a:buClr>
              <a:buSzPts val="1100"/>
              <a:buFont typeface="Poppins"/>
              <a:buChar char="❖"/>
            </a:pPr>
            <a:r>
              <a:rPr lang="lv">
                <a:solidFill>
                  <a:schemeClr val="dk1"/>
                </a:solidFill>
                <a:latin typeface="Poppins"/>
                <a:ea typeface="Poppins"/>
                <a:cs typeface="Poppins"/>
                <a:sym typeface="Poppins"/>
              </a:rPr>
              <a:t>Lielākais eksportējošo uzņēmumu skaits 2023. gadā ir tirdzniecībā (2106 uzņēmumi jeb 36%), rūpniecībā (1424 uzņēmumi jeb 21%) un transporta nozarē (1333 uzņēmumi jeb 19%). Šāds izteikti trīs lielāko nozaru sadalījums ir vērojams gadu no gada.</a:t>
            </a:r>
            <a:endParaRPr>
              <a:solidFill>
                <a:schemeClr val="dk1"/>
              </a:solidFill>
              <a:latin typeface="Poppins"/>
              <a:ea typeface="Poppins"/>
              <a:cs typeface="Poppins"/>
              <a:sym typeface="Poppins"/>
            </a:endParaRPr>
          </a:p>
          <a:p>
            <a:pPr marL="457200" lvl="0" indent="-298450" algn="just" rtl="0">
              <a:spcBef>
                <a:spcPts val="1000"/>
              </a:spcBef>
              <a:spcAft>
                <a:spcPts val="1000"/>
              </a:spcAft>
              <a:buClr>
                <a:srgbClr val="A70000"/>
              </a:buClr>
              <a:buSzPts val="1100"/>
              <a:buFont typeface="Poppins"/>
              <a:buChar char="❖"/>
            </a:pPr>
            <a:r>
              <a:rPr lang="lv">
                <a:solidFill>
                  <a:schemeClr val="dk1"/>
                </a:solidFill>
                <a:latin typeface="Poppins"/>
                <a:ea typeface="Poppins"/>
                <a:cs typeface="Poppins"/>
                <a:sym typeface="Poppins"/>
              </a:rPr>
              <a:t>Pēdējos gados  straujākais eksportētāju skaita pieaugums vērojams informācijas un komunikācijas pakalpojumu, profesionālo un zinātnisko un operācijas ar nekustamo īpašumu un administratīvo pakalpojumu jomās.</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l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0" y="-10"/>
            <a:ext cx="9144000" cy="5143511"/>
          </a:xfrm>
          <a:prstGeom prst="rect">
            <a:avLst/>
          </a:prstGeom>
          <a:noFill/>
          <a:ln>
            <a:noFill/>
          </a:ln>
        </p:spPr>
      </p:pic>
      <p:pic>
        <p:nvPicPr>
          <p:cNvPr id="66" name="Google Shape;66;p15" descr="Google Shape;89;p1"/>
          <p:cNvPicPr preferRelativeResize="0"/>
          <p:nvPr/>
        </p:nvPicPr>
        <p:blipFill rotWithShape="1">
          <a:blip r:embed="rId4">
            <a:alphaModFix/>
          </a:blip>
          <a:srcRect/>
          <a:stretch/>
        </p:blipFill>
        <p:spPr>
          <a:xfrm>
            <a:off x="5071875" y="2722200"/>
            <a:ext cx="2150676" cy="2211050"/>
          </a:xfrm>
          <a:prstGeom prst="rect">
            <a:avLst/>
          </a:prstGeom>
          <a:noFill/>
          <a:ln>
            <a:noFill/>
          </a:ln>
        </p:spPr>
      </p:pic>
      <p:sp>
        <p:nvSpPr>
          <p:cNvPr id="67" name="Google Shape;67;p15"/>
          <p:cNvSpPr txBox="1"/>
          <p:nvPr/>
        </p:nvSpPr>
        <p:spPr>
          <a:xfrm>
            <a:off x="740318" y="1880700"/>
            <a:ext cx="4842600" cy="2765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lv" sz="4900" b="1" dirty="0">
                <a:solidFill>
                  <a:schemeClr val="lt1"/>
                </a:solidFill>
                <a:latin typeface="Poppins"/>
                <a:ea typeface="Poppins"/>
                <a:cs typeface="Poppins"/>
                <a:sym typeface="Poppins"/>
              </a:rPr>
              <a:t>EKSPORTA BAROMETRS </a:t>
            </a:r>
            <a:endParaRPr sz="4900" b="1" dirty="0">
              <a:solidFill>
                <a:schemeClr val="lt1"/>
              </a:solidFill>
              <a:latin typeface="Poppins"/>
              <a:ea typeface="Poppins"/>
              <a:cs typeface="Poppins"/>
              <a:sym typeface="Poppins"/>
            </a:endParaRPr>
          </a:p>
          <a:p>
            <a:pPr marL="0" lvl="0" indent="0" algn="l" rtl="0">
              <a:lnSpc>
                <a:spcPct val="90000"/>
              </a:lnSpc>
              <a:spcBef>
                <a:spcPts val="0"/>
              </a:spcBef>
              <a:spcAft>
                <a:spcPts val="0"/>
              </a:spcAft>
              <a:buClr>
                <a:srgbClr val="A70000"/>
              </a:buClr>
              <a:buSzPts val="3300"/>
              <a:buFont typeface="Poppins Medium"/>
              <a:buNone/>
            </a:pPr>
            <a:r>
              <a:rPr lang="lv" sz="4900" b="1" dirty="0">
                <a:solidFill>
                  <a:schemeClr val="lt1"/>
                </a:solidFill>
                <a:latin typeface="Poppins"/>
                <a:ea typeface="Poppins"/>
                <a:cs typeface="Poppins"/>
                <a:sym typeface="Poppins"/>
              </a:rPr>
              <a:t>2024</a:t>
            </a:r>
            <a:endParaRPr sz="4900" b="1" dirty="0">
              <a:solidFill>
                <a:schemeClr val="lt1"/>
              </a:solidFill>
              <a:latin typeface="Poppins"/>
              <a:ea typeface="Poppins"/>
              <a:cs typeface="Poppins"/>
              <a:sym typeface="Poppins"/>
            </a:endParaRPr>
          </a:p>
          <a:p>
            <a:pPr marL="0" lvl="0" indent="0" algn="l" rtl="0">
              <a:lnSpc>
                <a:spcPct val="90000"/>
              </a:lnSpc>
              <a:spcBef>
                <a:spcPts val="0"/>
              </a:spcBef>
              <a:spcAft>
                <a:spcPts val="0"/>
              </a:spcAft>
              <a:buClr>
                <a:srgbClr val="A70000"/>
              </a:buClr>
              <a:buSzPts val="3300"/>
              <a:buFont typeface="Poppins Medium"/>
              <a:buNone/>
            </a:pPr>
            <a:endParaRPr sz="4900" b="1" dirty="0">
              <a:solidFill>
                <a:schemeClr val="lt1"/>
              </a:solidFill>
              <a:latin typeface="Poppins"/>
              <a:ea typeface="Poppins"/>
              <a:cs typeface="Poppins"/>
              <a:sym typeface="Poppins"/>
            </a:endParaRPr>
          </a:p>
          <a:p>
            <a:pPr marL="0" lvl="0" indent="0" algn="l" rtl="0">
              <a:lnSpc>
                <a:spcPct val="90000"/>
              </a:lnSpc>
              <a:spcBef>
                <a:spcPts val="0"/>
              </a:spcBef>
              <a:spcAft>
                <a:spcPts val="0"/>
              </a:spcAft>
              <a:buClr>
                <a:srgbClr val="A70000"/>
              </a:buClr>
              <a:buSzPts val="3300"/>
              <a:buFont typeface="Poppins Medium"/>
              <a:buNone/>
            </a:pPr>
            <a:endParaRPr sz="5100" b="1" dirty="0">
              <a:solidFill>
                <a:schemeClr val="lt1"/>
              </a:solidFill>
              <a:latin typeface="Poppins"/>
              <a:ea typeface="Poppins"/>
              <a:cs typeface="Poppins"/>
              <a:sym typeface="Poppins"/>
            </a:endParaRPr>
          </a:p>
        </p:txBody>
      </p:sp>
      <p:pic>
        <p:nvPicPr>
          <p:cNvPr id="68" name="Google Shape;68;p15"/>
          <p:cNvPicPr preferRelativeResize="0"/>
          <p:nvPr/>
        </p:nvPicPr>
        <p:blipFill>
          <a:blip r:embed="rId5">
            <a:alphaModFix/>
          </a:blip>
          <a:stretch>
            <a:fillRect/>
          </a:stretch>
        </p:blipFill>
        <p:spPr>
          <a:xfrm>
            <a:off x="747482" y="700721"/>
            <a:ext cx="1325725" cy="106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Uzņēmumu skaita izmaiņas pa nozarēm ar mainīgiem rezultātiem</a:t>
            </a:r>
            <a:endParaRPr/>
          </a:p>
        </p:txBody>
      </p:sp>
      <p:pic>
        <p:nvPicPr>
          <p:cNvPr id="182" name="Google Shape;182;p27"/>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183" name="Google Shape;183;p27"/>
          <p:cNvSpPr txBox="1"/>
          <p:nvPr/>
        </p:nvSpPr>
        <p:spPr>
          <a:xfrm>
            <a:off x="4392525" y="1167250"/>
            <a:ext cx="4664400" cy="31401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lv" sz="1200">
                <a:solidFill>
                  <a:schemeClr val="dk1"/>
                </a:solidFill>
                <a:latin typeface="Poppins"/>
                <a:ea typeface="Poppins"/>
                <a:cs typeface="Poppins"/>
                <a:sym typeface="Poppins"/>
              </a:rPr>
              <a:t>Trīs nozarēs ir vērojams gan preču, gan pakalpojumu eksportētāju pieaugums:</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0"/>
              </a:spcAft>
              <a:buClr>
                <a:schemeClr val="dk1"/>
              </a:buClr>
              <a:buSzPts val="1200"/>
              <a:buFont typeface="Poppins"/>
              <a:buAutoNum type="arabicPeriod"/>
            </a:pPr>
            <a:r>
              <a:rPr lang="lv" sz="1200">
                <a:solidFill>
                  <a:schemeClr val="dk1"/>
                </a:solidFill>
                <a:latin typeface="Poppins"/>
                <a:ea typeface="Poppins"/>
                <a:cs typeface="Poppins"/>
                <a:sym typeface="Poppins"/>
              </a:rPr>
              <a:t> informācijas un komunikācijas pakalpojumi, </a:t>
            </a:r>
            <a:endParaRPr sz="1200">
              <a:solidFill>
                <a:schemeClr val="dk1"/>
              </a:solidFill>
              <a:latin typeface="Poppins"/>
              <a:ea typeface="Poppins"/>
              <a:cs typeface="Poppins"/>
              <a:sym typeface="Poppins"/>
            </a:endParaRPr>
          </a:p>
          <a:p>
            <a:pPr marL="457200" lvl="0" indent="-304800" algn="just" rtl="0">
              <a:lnSpc>
                <a:spcPct val="150000"/>
              </a:lnSpc>
              <a:spcBef>
                <a:spcPts val="0"/>
              </a:spcBef>
              <a:spcAft>
                <a:spcPts val="0"/>
              </a:spcAft>
              <a:buClr>
                <a:schemeClr val="dk1"/>
              </a:buClr>
              <a:buSzPts val="1200"/>
              <a:buFont typeface="Poppins"/>
              <a:buAutoNum type="arabicPeriod"/>
            </a:pPr>
            <a:r>
              <a:rPr lang="lv" sz="1200">
                <a:solidFill>
                  <a:schemeClr val="dk1"/>
                </a:solidFill>
                <a:latin typeface="Poppins"/>
                <a:ea typeface="Poppins"/>
                <a:cs typeface="Poppins"/>
                <a:sym typeface="Poppins"/>
              </a:rPr>
              <a:t>operācijas ar nekustamo īpašumu un administratīo dienestu darbība un </a:t>
            </a:r>
            <a:endParaRPr sz="1200">
              <a:solidFill>
                <a:schemeClr val="dk1"/>
              </a:solidFill>
              <a:latin typeface="Poppins"/>
              <a:ea typeface="Poppins"/>
              <a:cs typeface="Poppins"/>
              <a:sym typeface="Poppins"/>
            </a:endParaRPr>
          </a:p>
          <a:p>
            <a:pPr marL="457200" lvl="0" indent="-304800" algn="just" rtl="0">
              <a:lnSpc>
                <a:spcPct val="150000"/>
              </a:lnSpc>
              <a:spcBef>
                <a:spcPts val="0"/>
              </a:spcBef>
              <a:spcAft>
                <a:spcPts val="0"/>
              </a:spcAft>
              <a:buClr>
                <a:schemeClr val="dk1"/>
              </a:buClr>
              <a:buSzPts val="1200"/>
              <a:buFont typeface="Poppins"/>
              <a:buAutoNum type="arabicPeriod"/>
            </a:pPr>
            <a:r>
              <a:rPr lang="lv" sz="1200">
                <a:solidFill>
                  <a:schemeClr val="dk1"/>
                </a:solidFill>
                <a:latin typeface="Poppins"/>
                <a:ea typeface="Poppins"/>
                <a:cs typeface="Poppins"/>
                <a:sym typeface="Poppins"/>
              </a:rPr>
              <a:t>profesionālie un zinātniskie pakalpojumi </a:t>
            </a:r>
            <a:endParaRPr sz="1200">
              <a:solidFill>
                <a:schemeClr val="dk1"/>
              </a:solidFill>
              <a:latin typeface="Poppins"/>
              <a:ea typeface="Poppins"/>
              <a:cs typeface="Poppins"/>
              <a:sym typeface="Poppins"/>
            </a:endParaRPr>
          </a:p>
          <a:p>
            <a:pPr marL="457200" lvl="0" indent="0" algn="just" rtl="0">
              <a:lnSpc>
                <a:spcPct val="100000"/>
              </a:lnSpc>
              <a:spcBef>
                <a:spcPts val="1000"/>
              </a:spcBef>
              <a:spcAft>
                <a:spcPts val="1000"/>
              </a:spcAft>
              <a:buNone/>
            </a:pPr>
            <a:endParaRPr sz="1100">
              <a:solidFill>
                <a:schemeClr val="dk1"/>
              </a:solidFill>
              <a:latin typeface="Poppins"/>
              <a:ea typeface="Poppins"/>
              <a:cs typeface="Poppins"/>
              <a:sym typeface="Poppins"/>
            </a:endParaRPr>
          </a:p>
        </p:txBody>
      </p:sp>
      <p:sp>
        <p:nvSpPr>
          <p:cNvPr id="184" name="Google Shape;184;p27"/>
          <p:cNvSpPr txBox="1"/>
          <p:nvPr/>
        </p:nvSpPr>
        <p:spPr>
          <a:xfrm>
            <a:off x="639475" y="4687350"/>
            <a:ext cx="74061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Datu avots: CSP un Lursoft; dati uz 10.09.2024, dati neiekļauj mini uzņēmumus</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sp>
        <p:nvSpPr>
          <p:cNvPr id="185" name="Google Shape;185;p27"/>
          <p:cNvSpPr txBox="1"/>
          <p:nvPr/>
        </p:nvSpPr>
        <p:spPr>
          <a:xfrm>
            <a:off x="640015" y="3982525"/>
            <a:ext cx="25983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A</a:t>
            </a:r>
            <a:r>
              <a:rPr lang="lv" sz="700">
                <a:solidFill>
                  <a:schemeClr val="dk1"/>
                </a:solidFill>
                <a:latin typeface="Poppins"/>
                <a:ea typeface="Poppins"/>
                <a:cs typeface="Poppins"/>
                <a:sym typeface="Poppins"/>
              </a:rPr>
              <a:t> – lauksaimniecība, mežsaimniecība, zivsaimniecība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BDE</a:t>
            </a:r>
            <a:r>
              <a:rPr lang="lv" sz="700">
                <a:solidFill>
                  <a:schemeClr val="dk1"/>
                </a:solidFill>
                <a:latin typeface="Poppins"/>
                <a:ea typeface="Poppins"/>
                <a:cs typeface="Poppins"/>
                <a:sym typeface="Poppins"/>
              </a:rPr>
              <a:t> – ieguves rūpniecība , enerģija, ūdens un atkritumu apsaimniekošana </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a:t>
            </a:r>
            <a:r>
              <a:rPr lang="lv" sz="700">
                <a:solidFill>
                  <a:schemeClr val="dk1"/>
                </a:solidFill>
                <a:latin typeface="Poppins"/>
                <a:ea typeface="Poppins"/>
                <a:cs typeface="Poppins"/>
                <a:sym typeface="Poppins"/>
              </a:rPr>
              <a:t> – apstrādes rūpniecība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F</a:t>
            </a:r>
            <a:r>
              <a:rPr lang="lv" sz="700">
                <a:solidFill>
                  <a:schemeClr val="dk1"/>
                </a:solidFill>
                <a:latin typeface="Poppins"/>
                <a:ea typeface="Poppins"/>
                <a:cs typeface="Poppins"/>
                <a:sym typeface="Poppins"/>
              </a:rPr>
              <a:t> – būvniecība</a:t>
            </a:r>
            <a:endParaRPr sz="1800">
              <a:solidFill>
                <a:schemeClr val="dk2"/>
              </a:solidFill>
              <a:latin typeface="Poppins"/>
              <a:ea typeface="Poppins"/>
              <a:cs typeface="Poppins"/>
              <a:sym typeface="Poppins"/>
            </a:endParaRPr>
          </a:p>
        </p:txBody>
      </p:sp>
      <p:sp>
        <p:nvSpPr>
          <p:cNvPr id="186" name="Google Shape;186;p27"/>
          <p:cNvSpPr txBox="1"/>
          <p:nvPr/>
        </p:nvSpPr>
        <p:spPr>
          <a:xfrm>
            <a:off x="3238315" y="3982525"/>
            <a:ext cx="26820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G</a:t>
            </a:r>
            <a:r>
              <a:rPr lang="lv" sz="700">
                <a:solidFill>
                  <a:schemeClr val="dk1"/>
                </a:solidFill>
                <a:latin typeface="Poppins"/>
                <a:ea typeface="Poppins"/>
                <a:cs typeface="Poppins"/>
                <a:sym typeface="Poppins"/>
              </a:rPr>
              <a:t> – Vairum un mazumtirdzniecība, auto remonts</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H</a:t>
            </a:r>
            <a:r>
              <a:rPr lang="lv" sz="700">
                <a:solidFill>
                  <a:schemeClr val="dk1"/>
                </a:solidFill>
                <a:latin typeface="Poppins"/>
                <a:ea typeface="Poppins"/>
                <a:cs typeface="Poppins"/>
                <a:sym typeface="Poppins"/>
              </a:rPr>
              <a:t> – transports un uzglabāšana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I </a:t>
            </a:r>
            <a:r>
              <a:rPr lang="lv" sz="700">
                <a:solidFill>
                  <a:schemeClr val="dk1"/>
                </a:solidFill>
                <a:latin typeface="Poppins"/>
                <a:ea typeface="Poppins"/>
                <a:cs typeface="Poppins"/>
                <a:sym typeface="Poppins"/>
              </a:rPr>
              <a:t>– izmitināšana un ēdināšana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J</a:t>
            </a:r>
            <a:r>
              <a:rPr lang="lv" sz="700">
                <a:solidFill>
                  <a:schemeClr val="dk1"/>
                </a:solidFill>
                <a:latin typeface="Poppins"/>
                <a:ea typeface="Poppins"/>
                <a:cs typeface="Poppins"/>
                <a:sym typeface="Poppins"/>
              </a:rPr>
              <a:t> – informācijas un komunikācijas pakalpojumi</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K</a:t>
            </a:r>
            <a:r>
              <a:rPr lang="lv" sz="700">
                <a:solidFill>
                  <a:schemeClr val="dk1"/>
                </a:solidFill>
                <a:latin typeface="Poppins"/>
                <a:ea typeface="Poppins"/>
                <a:cs typeface="Poppins"/>
                <a:sym typeface="Poppins"/>
              </a:rPr>
              <a:t> – finanšu un apdrošināšanas darbība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p:txBody>
      </p:sp>
      <p:sp>
        <p:nvSpPr>
          <p:cNvPr id="187" name="Google Shape;187;p27"/>
          <p:cNvSpPr txBox="1"/>
          <p:nvPr/>
        </p:nvSpPr>
        <p:spPr>
          <a:xfrm>
            <a:off x="5632165" y="3982525"/>
            <a:ext cx="26820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LN</a:t>
            </a:r>
            <a:r>
              <a:rPr lang="lv" sz="700">
                <a:solidFill>
                  <a:schemeClr val="dk1"/>
                </a:solidFill>
                <a:latin typeface="Poppins"/>
                <a:ea typeface="Poppins"/>
                <a:cs typeface="Poppins"/>
                <a:sym typeface="Poppins"/>
              </a:rPr>
              <a:t> – operācijas ar nekustamo īpašumu un administratīvo dienestu darbība </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M </a:t>
            </a:r>
            <a:r>
              <a:rPr lang="lv" sz="700">
                <a:solidFill>
                  <a:schemeClr val="dk1"/>
                </a:solidFill>
                <a:latin typeface="Poppins"/>
                <a:ea typeface="Poppins"/>
                <a:cs typeface="Poppins"/>
                <a:sym typeface="Poppins"/>
              </a:rPr>
              <a:t>– profesionālie un zinātniskie pakalpojumi</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OPQ</a:t>
            </a:r>
            <a:r>
              <a:rPr lang="lv" sz="700">
                <a:solidFill>
                  <a:schemeClr val="dk1"/>
                </a:solidFill>
                <a:latin typeface="Poppins"/>
                <a:ea typeface="Poppins"/>
                <a:cs typeface="Poppins"/>
                <a:sym typeface="Poppins"/>
              </a:rPr>
              <a:t> – valsts pārvalde, izglītība, veselības aprūpe</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RS</a:t>
            </a:r>
            <a:r>
              <a:rPr lang="lv" sz="700">
                <a:solidFill>
                  <a:schemeClr val="dk1"/>
                </a:solidFill>
                <a:latin typeface="Poppins"/>
                <a:ea typeface="Poppins"/>
                <a:cs typeface="Poppins"/>
                <a:sym typeface="Poppins"/>
              </a:rPr>
              <a:t> – māksla, izklaide, atpūta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p:txBody>
      </p:sp>
      <p:pic>
        <p:nvPicPr>
          <p:cNvPr id="188" name="Google Shape;188;p27"/>
          <p:cNvPicPr preferRelativeResize="0"/>
          <p:nvPr/>
        </p:nvPicPr>
        <p:blipFill>
          <a:blip r:embed="rId4">
            <a:alphaModFix/>
          </a:blip>
          <a:stretch>
            <a:fillRect/>
          </a:stretch>
        </p:blipFill>
        <p:spPr>
          <a:xfrm>
            <a:off x="493750" y="714025"/>
            <a:ext cx="5426575" cy="3391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p:cNvPicPr preferRelativeResize="0"/>
          <p:nvPr/>
        </p:nvPicPr>
        <p:blipFill>
          <a:blip r:embed="rId3">
            <a:alphaModFix/>
          </a:blip>
          <a:stretch>
            <a:fillRect/>
          </a:stretch>
        </p:blipFill>
        <p:spPr>
          <a:xfrm>
            <a:off x="50275" y="721225"/>
            <a:ext cx="5718848" cy="3574301"/>
          </a:xfrm>
          <a:prstGeom prst="rect">
            <a:avLst/>
          </a:prstGeom>
          <a:noFill/>
          <a:ln>
            <a:noFill/>
          </a:ln>
        </p:spPr>
      </p:pic>
      <p:sp>
        <p:nvSpPr>
          <p:cNvPr id="194" name="Google Shape;194;p28"/>
          <p:cNvSpPr txBox="1">
            <a:spLocks noGrp="1"/>
          </p:cNvSpPr>
          <p:nvPr>
            <p:ph type="title"/>
          </p:nvPr>
        </p:nvSpPr>
        <p:spPr>
          <a:xfrm>
            <a:off x="628650" y="273850"/>
            <a:ext cx="80178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Rūpniecības eksportā turpina dominēt kokapstrāde</a:t>
            </a:r>
            <a:endParaRPr/>
          </a:p>
        </p:txBody>
      </p:sp>
      <p:pic>
        <p:nvPicPr>
          <p:cNvPr id="195" name="Google Shape;195;p28"/>
          <p:cNvPicPr preferRelativeResize="0"/>
          <p:nvPr/>
        </p:nvPicPr>
        <p:blipFill rotWithShape="1">
          <a:blip r:embed="rId4">
            <a:alphaModFix amt="25000"/>
          </a:blip>
          <a:srcRect/>
          <a:stretch/>
        </p:blipFill>
        <p:spPr>
          <a:xfrm flipH="1">
            <a:off x="6284511" y="-1"/>
            <a:ext cx="2859488" cy="5141158"/>
          </a:xfrm>
          <a:prstGeom prst="rect">
            <a:avLst/>
          </a:prstGeom>
          <a:noFill/>
          <a:ln>
            <a:noFill/>
          </a:ln>
        </p:spPr>
      </p:pic>
      <p:sp>
        <p:nvSpPr>
          <p:cNvPr id="196" name="Google Shape;196;p28"/>
          <p:cNvSpPr txBox="1"/>
          <p:nvPr/>
        </p:nvSpPr>
        <p:spPr>
          <a:xfrm>
            <a:off x="639475" y="4687350"/>
            <a:ext cx="74061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Datu avots: CSP un Lursoft; dati uz 10.09.2024, dati neiekļauj mini uzņēmumus</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sp>
        <p:nvSpPr>
          <p:cNvPr id="197" name="Google Shape;197;p28"/>
          <p:cNvSpPr txBox="1"/>
          <p:nvPr/>
        </p:nvSpPr>
        <p:spPr>
          <a:xfrm>
            <a:off x="640015" y="3982525"/>
            <a:ext cx="25983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C10-12 </a:t>
            </a:r>
            <a:r>
              <a:rPr lang="lv" sz="700">
                <a:solidFill>
                  <a:schemeClr val="dk1"/>
                </a:solidFill>
                <a:latin typeface="Poppins"/>
                <a:ea typeface="Poppins"/>
                <a:cs typeface="Poppins"/>
                <a:sym typeface="Poppins"/>
              </a:rPr>
              <a:t>- Pārtikas, dzērienu, tabakas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C13-15</a:t>
            </a:r>
            <a:r>
              <a:rPr lang="lv" sz="700">
                <a:solidFill>
                  <a:schemeClr val="dk1"/>
                </a:solidFill>
                <a:latin typeface="Poppins"/>
                <a:ea typeface="Poppins"/>
                <a:cs typeface="Poppins"/>
                <a:sym typeface="Poppins"/>
              </a:rPr>
              <a:t> - Apģērbu, ādas un tekstila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C16</a:t>
            </a:r>
            <a:r>
              <a:rPr lang="lv" sz="700">
                <a:solidFill>
                  <a:schemeClr val="dk1"/>
                </a:solidFill>
                <a:latin typeface="Poppins"/>
                <a:ea typeface="Poppins"/>
                <a:cs typeface="Poppins"/>
                <a:sym typeface="Poppins"/>
              </a:rPr>
              <a:t> - Koksnes, koka un korķa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p:txBody>
      </p:sp>
      <p:sp>
        <p:nvSpPr>
          <p:cNvPr id="198" name="Google Shape;198;p28"/>
          <p:cNvSpPr txBox="1"/>
          <p:nvPr/>
        </p:nvSpPr>
        <p:spPr>
          <a:xfrm>
            <a:off x="3238315" y="3982525"/>
            <a:ext cx="26820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C17-18</a:t>
            </a:r>
            <a:r>
              <a:rPr lang="lv" sz="700">
                <a:solidFill>
                  <a:schemeClr val="dk1"/>
                </a:solidFill>
                <a:latin typeface="Poppins"/>
                <a:ea typeface="Poppins"/>
                <a:cs typeface="Poppins"/>
                <a:sym typeface="Poppins"/>
              </a:rPr>
              <a:t> - Papīra ražošana un poligrāfija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C19-22</a:t>
            </a:r>
            <a:r>
              <a:rPr lang="lv" sz="700">
                <a:solidFill>
                  <a:schemeClr val="dk1"/>
                </a:solidFill>
                <a:latin typeface="Poppins"/>
                <a:ea typeface="Poppins"/>
                <a:cs typeface="Poppins"/>
                <a:sym typeface="Poppins"/>
              </a:rPr>
              <a:t> - Ķīmijas nozares</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C23</a:t>
            </a:r>
            <a:r>
              <a:rPr lang="lv" sz="700">
                <a:solidFill>
                  <a:schemeClr val="dk1"/>
                </a:solidFill>
                <a:latin typeface="Poppins"/>
                <a:ea typeface="Poppins"/>
                <a:cs typeface="Poppins"/>
                <a:sym typeface="Poppins"/>
              </a:rPr>
              <a:t> - Nemetālisko minerālu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C24-25</a:t>
            </a:r>
            <a:r>
              <a:rPr lang="lv" sz="700">
                <a:solidFill>
                  <a:schemeClr val="dk1"/>
                </a:solidFill>
                <a:latin typeface="Poppins"/>
                <a:ea typeface="Poppins"/>
                <a:cs typeface="Poppins"/>
                <a:sym typeface="Poppins"/>
              </a:rPr>
              <a:t> - Metālu un metālu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p:txBody>
      </p:sp>
      <p:sp>
        <p:nvSpPr>
          <p:cNvPr id="199" name="Google Shape;199;p28"/>
          <p:cNvSpPr txBox="1"/>
          <p:nvPr/>
        </p:nvSpPr>
        <p:spPr>
          <a:xfrm>
            <a:off x="5632175" y="3982525"/>
            <a:ext cx="29070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C26-27</a:t>
            </a:r>
            <a:r>
              <a:rPr lang="lv" sz="700">
                <a:solidFill>
                  <a:schemeClr val="dk1"/>
                </a:solidFill>
                <a:latin typeface="Poppins"/>
                <a:ea typeface="Poppins"/>
                <a:cs typeface="Poppins"/>
                <a:sym typeface="Poppins"/>
              </a:rPr>
              <a:t> - Datoru, optisko un elektrisko iekārtu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C28-30</a:t>
            </a:r>
            <a:r>
              <a:rPr lang="lv" sz="700">
                <a:solidFill>
                  <a:schemeClr val="dk1"/>
                </a:solidFill>
                <a:latin typeface="Poppins"/>
                <a:ea typeface="Poppins"/>
                <a:cs typeface="Poppins"/>
                <a:sym typeface="Poppins"/>
              </a:rPr>
              <a:t> - Iekārtu, auto un transportlīdzekļu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C31-33</a:t>
            </a:r>
            <a:r>
              <a:rPr lang="lv" sz="700">
                <a:solidFill>
                  <a:schemeClr val="dk1"/>
                </a:solidFill>
                <a:latin typeface="Poppins"/>
                <a:ea typeface="Poppins"/>
                <a:cs typeface="Poppins"/>
                <a:sym typeface="Poppins"/>
              </a:rPr>
              <a:t> - Mēbeļu ražošana, iekārtu remonts un cita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7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700" b="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p:txBody>
      </p:sp>
      <p:sp>
        <p:nvSpPr>
          <p:cNvPr id="200" name="Google Shape;200;p28"/>
          <p:cNvSpPr txBox="1"/>
          <p:nvPr/>
        </p:nvSpPr>
        <p:spPr>
          <a:xfrm>
            <a:off x="4412800" y="1176725"/>
            <a:ext cx="4041900" cy="25914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Pēdējos divos gados pakāpenisks eksportētāju skaita pieaugums ir vērojams pārtikas un dzērienu ražošanas, nemetālisko minerālu izstrādājumu ražošanas, mēbeļu un iekārtu ražošanas nozarēs, kamēr pārejās vērojami mainīgi izaugsmes rezultāti.</a:t>
            </a:r>
            <a:endParaRPr sz="1200">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Eksportētāji teju trīs reizes vairāk samaksā nodokļos</a:t>
            </a:r>
            <a:endParaRPr/>
          </a:p>
        </p:txBody>
      </p:sp>
      <p:pic>
        <p:nvPicPr>
          <p:cNvPr id="206" name="Google Shape;206;p29"/>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207" name="Google Shape;207;p29"/>
          <p:cNvSpPr txBox="1"/>
          <p:nvPr/>
        </p:nvSpPr>
        <p:spPr>
          <a:xfrm>
            <a:off x="4994075" y="1176725"/>
            <a:ext cx="3860100" cy="33405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Eksportētāji 2023. gadā samaksāja 7.8 miljardus eiro nodokļos, kas 2.8 reizes pārsniedz neeksportētāju samaksāto nodokļu apjomu (2.8 miljardi eiro).</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Eksportētāji arī divas reizes vairāk samaksā IIN un VSAOI nekā neeksportējoši uzņēmumi.</a:t>
            </a:r>
            <a:endParaRPr sz="1200">
              <a:solidFill>
                <a:schemeClr val="dk1"/>
              </a:solidFill>
              <a:latin typeface="Poppins"/>
              <a:ea typeface="Poppins"/>
              <a:cs typeface="Poppins"/>
              <a:sym typeface="Poppins"/>
            </a:endParaRPr>
          </a:p>
        </p:txBody>
      </p:sp>
      <p:sp>
        <p:nvSpPr>
          <p:cNvPr id="208" name="Google Shape;208;p29"/>
          <p:cNvSpPr txBox="1"/>
          <p:nvPr/>
        </p:nvSpPr>
        <p:spPr>
          <a:xfrm>
            <a:off x="639475" y="4687350"/>
            <a:ext cx="40794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Datu avots: CSP un Lursoft; dati uz 10.09.2024</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pic>
        <p:nvPicPr>
          <p:cNvPr id="209" name="Google Shape;209;p29"/>
          <p:cNvPicPr preferRelativeResize="0"/>
          <p:nvPr/>
        </p:nvPicPr>
        <p:blipFill>
          <a:blip r:embed="rId4">
            <a:alphaModFix/>
          </a:blip>
          <a:stretch>
            <a:fillRect/>
          </a:stretch>
        </p:blipFill>
        <p:spPr>
          <a:xfrm>
            <a:off x="-632875" y="845300"/>
            <a:ext cx="6807950" cy="4256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Eksportētājiem augstāks samaksāto nodokļi apjoms uz vienu darbinieku</a:t>
            </a:r>
            <a:endParaRPr/>
          </a:p>
        </p:txBody>
      </p:sp>
      <p:pic>
        <p:nvPicPr>
          <p:cNvPr id="215" name="Google Shape;215;p30"/>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216" name="Google Shape;216;p30"/>
          <p:cNvSpPr txBox="1"/>
          <p:nvPr/>
        </p:nvSpPr>
        <p:spPr>
          <a:xfrm>
            <a:off x="5000225" y="1134450"/>
            <a:ext cx="3746700" cy="31062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endParaRPr sz="1200">
              <a:solidFill>
                <a:schemeClr val="dk1"/>
              </a:solidFill>
              <a:latin typeface="Poppins"/>
              <a:ea typeface="Poppins"/>
              <a:cs typeface="Poppins"/>
              <a:sym typeface="Poppins"/>
            </a:endParaRPr>
          </a:p>
          <a:p>
            <a:pPr marL="457200" lvl="0" indent="-304800" algn="l" rtl="0">
              <a:lnSpc>
                <a:spcPct val="150000"/>
              </a:lnSpc>
              <a:spcBef>
                <a:spcPts val="100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Eksportējošo uzņēmumu samaksātie IIN un VSAOI uz vienu darbinieku teju divas reizes pārsniedz neeksportējošo uzņēmumu samaksātos nodokļus.</a:t>
            </a:r>
            <a:endParaRPr sz="1200">
              <a:solidFill>
                <a:schemeClr val="dk1"/>
              </a:solidFill>
              <a:latin typeface="Poppins"/>
              <a:ea typeface="Poppins"/>
              <a:cs typeface="Poppins"/>
              <a:sym typeface="Poppins"/>
            </a:endParaRPr>
          </a:p>
        </p:txBody>
      </p:sp>
      <p:sp>
        <p:nvSpPr>
          <p:cNvPr id="217" name="Google Shape;217;p30"/>
          <p:cNvSpPr txBox="1"/>
          <p:nvPr/>
        </p:nvSpPr>
        <p:spPr>
          <a:xfrm>
            <a:off x="639475" y="4687350"/>
            <a:ext cx="40794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Datu avots: CSP un Lursoft; dati uz 10.09.2024</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pic>
        <p:nvPicPr>
          <p:cNvPr id="218" name="Google Shape;218;p30"/>
          <p:cNvPicPr preferRelativeResize="0"/>
          <p:nvPr/>
        </p:nvPicPr>
        <p:blipFill>
          <a:blip r:embed="rId4">
            <a:alphaModFix/>
          </a:blip>
          <a:stretch>
            <a:fillRect/>
          </a:stretch>
        </p:blipFill>
        <p:spPr>
          <a:xfrm>
            <a:off x="-832750" y="797750"/>
            <a:ext cx="7041050" cy="44024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1"/>
          <p:cNvPicPr preferRelativeResize="0"/>
          <p:nvPr/>
        </p:nvPicPr>
        <p:blipFill>
          <a:blip r:embed="rId3">
            <a:alphaModFix/>
          </a:blip>
          <a:stretch>
            <a:fillRect/>
          </a:stretch>
        </p:blipFill>
        <p:spPr>
          <a:xfrm>
            <a:off x="274320" y="616075"/>
            <a:ext cx="6560302" cy="4100200"/>
          </a:xfrm>
          <a:prstGeom prst="rect">
            <a:avLst/>
          </a:prstGeom>
          <a:noFill/>
          <a:ln>
            <a:noFill/>
          </a:ln>
        </p:spPr>
      </p:pic>
      <p:sp>
        <p:nvSpPr>
          <p:cNvPr id="224" name="Google Shape;224;p3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Preču un pakalpojumu eksportētāju nodokļu nomaksas salīdzinājums</a:t>
            </a:r>
            <a:endParaRPr/>
          </a:p>
        </p:txBody>
      </p:sp>
      <p:pic>
        <p:nvPicPr>
          <p:cNvPr id="225" name="Google Shape;225;p31"/>
          <p:cNvPicPr preferRelativeResize="0"/>
          <p:nvPr/>
        </p:nvPicPr>
        <p:blipFill rotWithShape="1">
          <a:blip r:embed="rId4">
            <a:alphaModFix amt="25000"/>
          </a:blip>
          <a:srcRect/>
          <a:stretch/>
        </p:blipFill>
        <p:spPr>
          <a:xfrm flipH="1">
            <a:off x="6284511" y="-1"/>
            <a:ext cx="2859488" cy="5141158"/>
          </a:xfrm>
          <a:prstGeom prst="rect">
            <a:avLst/>
          </a:prstGeom>
          <a:noFill/>
          <a:ln>
            <a:noFill/>
          </a:ln>
        </p:spPr>
      </p:pic>
      <p:sp>
        <p:nvSpPr>
          <p:cNvPr id="226" name="Google Shape;226;p31"/>
          <p:cNvSpPr txBox="1"/>
          <p:nvPr/>
        </p:nvSpPr>
        <p:spPr>
          <a:xfrm>
            <a:off x="4718875" y="1134450"/>
            <a:ext cx="4028100" cy="31062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55% no eksportējošo uzņēmumu samaksātajiem nodokļiem nāk tieši no preču eksportētājiem. </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Pakalpojumu eksportētāji nedaudz vairāk par preču eksportētājiem samaksā nodokļos uz vienu darbinieku.</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Kopumā vērojams, ka eksportētāju samaksātie nodokļi uz vienu darbinieku aug gadu no gada gan preču, gan pakalpojumu eksportā.</a:t>
            </a:r>
            <a:endParaRPr sz="1200">
              <a:solidFill>
                <a:schemeClr val="dk1"/>
              </a:solidFill>
              <a:latin typeface="Poppins"/>
              <a:ea typeface="Poppins"/>
              <a:cs typeface="Poppins"/>
              <a:sym typeface="Poppins"/>
            </a:endParaRPr>
          </a:p>
          <a:p>
            <a:pPr marL="0" lvl="0" indent="0" algn="just" rtl="0">
              <a:lnSpc>
                <a:spcPct val="100000"/>
              </a:lnSpc>
              <a:spcBef>
                <a:spcPts val="1000"/>
              </a:spcBef>
              <a:spcAft>
                <a:spcPts val="1000"/>
              </a:spcAft>
              <a:buNone/>
            </a:pPr>
            <a:endParaRPr sz="1100">
              <a:solidFill>
                <a:schemeClr val="dk1"/>
              </a:solidFill>
              <a:latin typeface="Poppins"/>
              <a:ea typeface="Poppins"/>
              <a:cs typeface="Poppins"/>
              <a:sym typeface="Poppins"/>
            </a:endParaRPr>
          </a:p>
        </p:txBody>
      </p:sp>
      <p:sp>
        <p:nvSpPr>
          <p:cNvPr id="227" name="Google Shape;227;p31"/>
          <p:cNvSpPr txBox="1"/>
          <p:nvPr/>
        </p:nvSpPr>
        <p:spPr>
          <a:xfrm>
            <a:off x="639475" y="4687350"/>
            <a:ext cx="40794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Datu avots: CSP un Lursoft; dati uz 10.09.2024</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p:nvPr/>
        </p:nvSpPr>
        <p:spPr>
          <a:xfrm>
            <a:off x="640029" y="4058725"/>
            <a:ext cx="36582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mini uzņēmumi – eksporta apjoms 0 – 199 999 EUR; </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mazie uzņēmumi – eksporta apjoms 200 000 – 499 999 EUR; </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vidējie uzņēmumi – eksporta apjoms 500 000 – 999 999 EUR;</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lielie uzņēmumi – eksporta apjoms no 1 milj. EUR</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p:txBody>
      </p:sp>
      <p:sp>
        <p:nvSpPr>
          <p:cNvPr id="233" name="Google Shape;233;p3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Informācijas un komunikācijas pakalpojumu nozares samaksātie nodokļi</a:t>
            </a:r>
            <a:endParaRPr/>
          </a:p>
        </p:txBody>
      </p:sp>
      <p:pic>
        <p:nvPicPr>
          <p:cNvPr id="234" name="Google Shape;234;p32"/>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235" name="Google Shape;235;p32"/>
          <p:cNvSpPr txBox="1"/>
          <p:nvPr/>
        </p:nvSpPr>
        <p:spPr>
          <a:xfrm>
            <a:off x="5050375" y="1196325"/>
            <a:ext cx="3696600" cy="31062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Informācijas un komunikācijas nozares samaksātie nodokļi uz vienu eksportētāju visos trīs nodokļu datu rādītājos pārsniedz kopējā vidējā eksportētāja samaksātos nodokļus 2023. gadā.</a:t>
            </a:r>
            <a:endParaRPr sz="1200">
              <a:solidFill>
                <a:schemeClr val="dk1"/>
              </a:solidFill>
              <a:latin typeface="Poppins"/>
              <a:ea typeface="Poppins"/>
              <a:cs typeface="Poppins"/>
              <a:sym typeface="Poppins"/>
            </a:endParaRPr>
          </a:p>
        </p:txBody>
      </p:sp>
      <p:sp>
        <p:nvSpPr>
          <p:cNvPr id="236" name="Google Shape;236;p32"/>
          <p:cNvSpPr txBox="1"/>
          <p:nvPr/>
        </p:nvSpPr>
        <p:spPr>
          <a:xfrm>
            <a:off x="639475" y="4687350"/>
            <a:ext cx="48693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Avots: CSP un Lursoft; dati uz 10.09.2024</a:t>
            </a:r>
            <a:endParaRPr sz="800" i="1">
              <a:solidFill>
                <a:schemeClr val="dk1"/>
              </a:solidFill>
              <a:latin typeface="Poppins"/>
              <a:ea typeface="Poppins"/>
              <a:cs typeface="Poppins"/>
              <a:sym typeface="Poppins"/>
            </a:endParaRPr>
          </a:p>
          <a:p>
            <a:pPr marL="0" lvl="0" indent="0" algn="just" rtl="0">
              <a:spcBef>
                <a:spcPts val="1000"/>
              </a:spcBef>
              <a:spcAft>
                <a:spcPts val="0"/>
              </a:spcAft>
              <a:buNone/>
            </a:pP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pic>
        <p:nvPicPr>
          <p:cNvPr id="237" name="Google Shape;237;p32"/>
          <p:cNvPicPr preferRelativeResize="0"/>
          <p:nvPr/>
        </p:nvPicPr>
        <p:blipFill>
          <a:blip r:embed="rId4">
            <a:alphaModFix/>
          </a:blip>
          <a:stretch>
            <a:fillRect/>
          </a:stretch>
        </p:blipFill>
        <p:spPr>
          <a:xfrm>
            <a:off x="349742" y="919000"/>
            <a:ext cx="6140832" cy="3839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Eksportējošie uzņēmumi ir galvenie uzņēmuma ienākuma nodokļa maksātāji</a:t>
            </a:r>
            <a:endParaRPr/>
          </a:p>
        </p:txBody>
      </p:sp>
      <p:pic>
        <p:nvPicPr>
          <p:cNvPr id="243" name="Google Shape;243;p33"/>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244" name="Google Shape;244;p33"/>
          <p:cNvSpPr txBox="1"/>
          <p:nvPr/>
        </p:nvSpPr>
        <p:spPr>
          <a:xfrm>
            <a:off x="4718875" y="1370857"/>
            <a:ext cx="4028100" cy="31062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481 miljonu eiro jeb 98% no samaksātā uzņēmuma ienākuma nodokļa 2023. gadā veica eksportējoši uzņēmumi.</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Tikmēr neeksportējošie uzņēmumi, kuru skaits 2023. gadā sasniedza 96 534 kopā UIN samaksāja 7 miljonus eiro.</a:t>
            </a:r>
            <a:endParaRPr sz="1200">
              <a:solidFill>
                <a:schemeClr val="dk1"/>
              </a:solidFill>
              <a:latin typeface="Poppins"/>
              <a:ea typeface="Poppins"/>
              <a:cs typeface="Poppins"/>
              <a:sym typeface="Poppins"/>
            </a:endParaRPr>
          </a:p>
          <a:p>
            <a:pPr marL="457200" lvl="0" indent="0" algn="just" rtl="0">
              <a:lnSpc>
                <a:spcPct val="100000"/>
              </a:lnSpc>
              <a:spcBef>
                <a:spcPts val="1000"/>
              </a:spcBef>
              <a:spcAft>
                <a:spcPts val="1000"/>
              </a:spcAft>
              <a:buNone/>
            </a:pPr>
            <a:endParaRPr sz="1100">
              <a:solidFill>
                <a:schemeClr val="dk1"/>
              </a:solidFill>
              <a:latin typeface="Poppins"/>
              <a:ea typeface="Poppins"/>
              <a:cs typeface="Poppins"/>
              <a:sym typeface="Poppins"/>
            </a:endParaRPr>
          </a:p>
        </p:txBody>
      </p:sp>
      <p:sp>
        <p:nvSpPr>
          <p:cNvPr id="245" name="Google Shape;245;p33"/>
          <p:cNvSpPr txBox="1"/>
          <p:nvPr/>
        </p:nvSpPr>
        <p:spPr>
          <a:xfrm>
            <a:off x="639475" y="4687350"/>
            <a:ext cx="40794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Datu avots: CSP un Lursoft; dati uz 10.09.2024</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pic>
        <p:nvPicPr>
          <p:cNvPr id="246" name="Google Shape;246;p33"/>
          <p:cNvPicPr preferRelativeResize="0"/>
          <p:nvPr/>
        </p:nvPicPr>
        <p:blipFill>
          <a:blip r:embed="rId4">
            <a:alphaModFix/>
          </a:blip>
          <a:stretch>
            <a:fillRect/>
          </a:stretch>
        </p:blipFill>
        <p:spPr>
          <a:xfrm>
            <a:off x="68750" y="706850"/>
            <a:ext cx="6728101" cy="4205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Eksportētāju samaksātie nodokļi pa nozarēm</a:t>
            </a:r>
            <a:endParaRPr/>
          </a:p>
        </p:txBody>
      </p:sp>
      <p:pic>
        <p:nvPicPr>
          <p:cNvPr id="252" name="Google Shape;252;p34"/>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253" name="Google Shape;253;p34"/>
          <p:cNvSpPr txBox="1"/>
          <p:nvPr/>
        </p:nvSpPr>
        <p:spPr>
          <a:xfrm>
            <a:off x="5324775" y="1134450"/>
            <a:ext cx="3746700" cy="31062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lv" sz="1200">
                <a:solidFill>
                  <a:schemeClr val="dk1"/>
                </a:solidFill>
                <a:latin typeface="Poppins"/>
                <a:ea typeface="Poppins"/>
                <a:cs typeface="Poppins"/>
                <a:sym typeface="Poppins"/>
              </a:rPr>
              <a:t>Lielākās nozares pēc 2023. gadā eksportētāju samaksātajiem nodokļiem:</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0"/>
              </a:spcAft>
              <a:buClr>
                <a:schemeClr val="dk1"/>
              </a:buClr>
              <a:buSzPts val="1200"/>
              <a:buFont typeface="Poppins"/>
              <a:buAutoNum type="arabicPeriod"/>
            </a:pPr>
            <a:r>
              <a:rPr lang="lv" sz="1200">
                <a:solidFill>
                  <a:schemeClr val="dk1"/>
                </a:solidFill>
                <a:latin typeface="Poppins"/>
                <a:ea typeface="Poppins"/>
                <a:cs typeface="Poppins"/>
                <a:sym typeface="Poppins"/>
              </a:rPr>
              <a:t>tirdzniecība (3.8 miljardi eiro)</a:t>
            </a:r>
            <a:endParaRPr sz="1200">
              <a:solidFill>
                <a:schemeClr val="dk1"/>
              </a:solidFill>
              <a:latin typeface="Poppins"/>
              <a:ea typeface="Poppins"/>
              <a:cs typeface="Poppins"/>
              <a:sym typeface="Poppins"/>
            </a:endParaRPr>
          </a:p>
          <a:p>
            <a:pPr marL="457200" lvl="0" indent="-304800" algn="just" rtl="0">
              <a:lnSpc>
                <a:spcPct val="150000"/>
              </a:lnSpc>
              <a:spcBef>
                <a:spcPts val="0"/>
              </a:spcBef>
              <a:spcAft>
                <a:spcPts val="0"/>
              </a:spcAft>
              <a:buClr>
                <a:schemeClr val="dk1"/>
              </a:buClr>
              <a:buSzPts val="1200"/>
              <a:buFont typeface="Poppins"/>
              <a:buAutoNum type="arabicPeriod"/>
            </a:pPr>
            <a:r>
              <a:rPr lang="lv" sz="1200">
                <a:solidFill>
                  <a:schemeClr val="dk1"/>
                </a:solidFill>
                <a:latin typeface="Poppins"/>
                <a:ea typeface="Poppins"/>
                <a:cs typeface="Poppins"/>
                <a:sym typeface="Poppins"/>
              </a:rPr>
              <a:t>rūpniecība (945  miljoni eiro) </a:t>
            </a:r>
            <a:endParaRPr sz="1200">
              <a:solidFill>
                <a:schemeClr val="dk1"/>
              </a:solidFill>
              <a:latin typeface="Poppins"/>
              <a:ea typeface="Poppins"/>
              <a:cs typeface="Poppins"/>
              <a:sym typeface="Poppins"/>
            </a:endParaRPr>
          </a:p>
          <a:p>
            <a:pPr marL="457200" lvl="0" indent="-304800" algn="just" rtl="0">
              <a:lnSpc>
                <a:spcPct val="150000"/>
              </a:lnSpc>
              <a:spcBef>
                <a:spcPts val="0"/>
              </a:spcBef>
              <a:spcAft>
                <a:spcPts val="0"/>
              </a:spcAft>
              <a:buClr>
                <a:schemeClr val="dk1"/>
              </a:buClr>
              <a:buSzPts val="1200"/>
              <a:buFont typeface="Poppins"/>
              <a:buAutoNum type="arabicPeriod"/>
            </a:pPr>
            <a:r>
              <a:rPr lang="lv" sz="1200">
                <a:solidFill>
                  <a:schemeClr val="dk1"/>
                </a:solidFill>
                <a:latin typeface="Poppins"/>
                <a:ea typeface="Poppins"/>
                <a:cs typeface="Poppins"/>
                <a:sym typeface="Poppins"/>
              </a:rPr>
              <a:t>informācijas un komunikācijas pakalpojumu nozare (901 miljons eiro). </a:t>
            </a:r>
            <a:endParaRPr sz="1200">
              <a:solidFill>
                <a:schemeClr val="dk1"/>
              </a:solidFill>
              <a:latin typeface="Poppins"/>
              <a:ea typeface="Poppins"/>
              <a:cs typeface="Poppins"/>
              <a:sym typeface="Poppins"/>
            </a:endParaRPr>
          </a:p>
        </p:txBody>
      </p:sp>
      <p:sp>
        <p:nvSpPr>
          <p:cNvPr id="254" name="Google Shape;254;p34"/>
          <p:cNvSpPr txBox="1"/>
          <p:nvPr/>
        </p:nvSpPr>
        <p:spPr>
          <a:xfrm>
            <a:off x="639475" y="4687350"/>
            <a:ext cx="40794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Datu avots: CSP un Lursoft; dati uz 10.09.2024</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sp>
        <p:nvSpPr>
          <p:cNvPr id="255" name="Google Shape;255;p34"/>
          <p:cNvSpPr txBox="1"/>
          <p:nvPr/>
        </p:nvSpPr>
        <p:spPr>
          <a:xfrm>
            <a:off x="640015" y="3982525"/>
            <a:ext cx="25983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A</a:t>
            </a:r>
            <a:r>
              <a:rPr lang="lv" sz="700">
                <a:solidFill>
                  <a:schemeClr val="dk1"/>
                </a:solidFill>
                <a:latin typeface="Poppins"/>
                <a:ea typeface="Poppins"/>
                <a:cs typeface="Poppins"/>
                <a:sym typeface="Poppins"/>
              </a:rPr>
              <a:t> – lauksaimniecība, mežsaimniecība, zivsaimniecība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BDE</a:t>
            </a:r>
            <a:r>
              <a:rPr lang="lv" sz="700">
                <a:solidFill>
                  <a:schemeClr val="dk1"/>
                </a:solidFill>
                <a:latin typeface="Poppins"/>
                <a:ea typeface="Poppins"/>
                <a:cs typeface="Poppins"/>
                <a:sym typeface="Poppins"/>
              </a:rPr>
              <a:t> – ieguves rūpniecība , enerģija, ūdens un atkritumu apsaimniekošana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a:t>
            </a:r>
            <a:r>
              <a:rPr lang="lv" sz="700">
                <a:solidFill>
                  <a:schemeClr val="dk1"/>
                </a:solidFill>
                <a:latin typeface="Poppins"/>
                <a:ea typeface="Poppins"/>
                <a:cs typeface="Poppins"/>
                <a:sym typeface="Poppins"/>
              </a:rPr>
              <a:t> – apstrādes rūpniecība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F</a:t>
            </a:r>
            <a:r>
              <a:rPr lang="lv" sz="700">
                <a:solidFill>
                  <a:schemeClr val="dk1"/>
                </a:solidFill>
                <a:latin typeface="Poppins"/>
                <a:ea typeface="Poppins"/>
                <a:cs typeface="Poppins"/>
                <a:sym typeface="Poppins"/>
              </a:rPr>
              <a:t> – būvniecība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p:txBody>
      </p:sp>
      <p:sp>
        <p:nvSpPr>
          <p:cNvPr id="256" name="Google Shape;256;p34"/>
          <p:cNvSpPr txBox="1"/>
          <p:nvPr/>
        </p:nvSpPr>
        <p:spPr>
          <a:xfrm>
            <a:off x="3238325" y="3982525"/>
            <a:ext cx="22992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G</a:t>
            </a:r>
            <a:r>
              <a:rPr lang="lv" sz="700">
                <a:solidFill>
                  <a:schemeClr val="dk1"/>
                </a:solidFill>
                <a:latin typeface="Poppins"/>
                <a:ea typeface="Poppins"/>
                <a:cs typeface="Poppins"/>
                <a:sym typeface="Poppins"/>
              </a:rPr>
              <a:t> – Vairum un mazumtirdzniecība, auto remonts</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H</a:t>
            </a:r>
            <a:r>
              <a:rPr lang="lv" sz="700">
                <a:solidFill>
                  <a:schemeClr val="dk1"/>
                </a:solidFill>
                <a:latin typeface="Poppins"/>
                <a:ea typeface="Poppins"/>
                <a:cs typeface="Poppins"/>
                <a:sym typeface="Poppins"/>
              </a:rPr>
              <a:t> – transports un uzglabāšana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J</a:t>
            </a:r>
            <a:r>
              <a:rPr lang="lv" sz="700">
                <a:solidFill>
                  <a:schemeClr val="dk1"/>
                </a:solidFill>
                <a:latin typeface="Poppins"/>
                <a:ea typeface="Poppins"/>
                <a:cs typeface="Poppins"/>
                <a:sym typeface="Poppins"/>
              </a:rPr>
              <a:t> – informācijas un komunikācijas pakalpojumi</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K</a:t>
            </a:r>
            <a:r>
              <a:rPr lang="lv" sz="700">
                <a:solidFill>
                  <a:schemeClr val="dk1"/>
                </a:solidFill>
                <a:latin typeface="Poppins"/>
                <a:ea typeface="Poppins"/>
                <a:cs typeface="Poppins"/>
                <a:sym typeface="Poppins"/>
              </a:rPr>
              <a:t> – finanšu un apdrošināšanas darbība</a:t>
            </a:r>
            <a:endParaRPr sz="700">
              <a:solidFill>
                <a:schemeClr val="dk1"/>
              </a:solidFill>
              <a:latin typeface="Poppins"/>
              <a:ea typeface="Poppins"/>
              <a:cs typeface="Poppins"/>
              <a:sym typeface="Poppins"/>
            </a:endParaRPr>
          </a:p>
        </p:txBody>
      </p:sp>
      <p:sp>
        <p:nvSpPr>
          <p:cNvPr id="257" name="Google Shape;257;p34"/>
          <p:cNvSpPr txBox="1"/>
          <p:nvPr/>
        </p:nvSpPr>
        <p:spPr>
          <a:xfrm>
            <a:off x="5499075" y="3982525"/>
            <a:ext cx="33981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LN</a:t>
            </a:r>
            <a:r>
              <a:rPr lang="lv" sz="700">
                <a:solidFill>
                  <a:schemeClr val="dk1"/>
                </a:solidFill>
                <a:latin typeface="Poppins"/>
                <a:ea typeface="Poppins"/>
                <a:cs typeface="Poppins"/>
                <a:sym typeface="Poppins"/>
              </a:rPr>
              <a:t> – operācijas ar nekustamo īpašumu un administratīvo dienestu darbība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M</a:t>
            </a:r>
            <a:r>
              <a:rPr lang="lv" sz="700">
                <a:solidFill>
                  <a:schemeClr val="dk1"/>
                </a:solidFill>
                <a:latin typeface="Poppins"/>
                <a:ea typeface="Poppins"/>
                <a:cs typeface="Poppins"/>
                <a:sym typeface="Poppins"/>
              </a:rPr>
              <a:t> – profesionālie un zinātniskie pakalpojumi</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OPQ </a:t>
            </a:r>
            <a:r>
              <a:rPr lang="lv" sz="700">
                <a:solidFill>
                  <a:schemeClr val="dk1"/>
                </a:solidFill>
                <a:latin typeface="Poppins"/>
                <a:ea typeface="Poppins"/>
                <a:cs typeface="Poppins"/>
                <a:sym typeface="Poppins"/>
              </a:rPr>
              <a:t>– valsts pārvalde, izglītība, veselības aprūpe un citas nozares</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IRS </a:t>
            </a:r>
            <a:r>
              <a:rPr lang="lv" sz="700">
                <a:solidFill>
                  <a:schemeClr val="dk1"/>
                </a:solidFill>
                <a:latin typeface="Poppins"/>
                <a:ea typeface="Poppins"/>
                <a:cs typeface="Poppins"/>
                <a:sym typeface="Poppins"/>
              </a:rPr>
              <a:t>– izmitināšana un ēdināšana, māksla, izklaide, atpūta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700" b="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p:txBody>
      </p:sp>
      <p:pic>
        <p:nvPicPr>
          <p:cNvPr id="258" name="Google Shape;258;p34"/>
          <p:cNvPicPr preferRelativeResize="0"/>
          <p:nvPr/>
        </p:nvPicPr>
        <p:blipFill>
          <a:blip r:embed="rId4">
            <a:alphaModFix/>
          </a:blip>
          <a:stretch>
            <a:fillRect/>
          </a:stretch>
        </p:blipFill>
        <p:spPr>
          <a:xfrm>
            <a:off x="0" y="607953"/>
            <a:ext cx="6092474" cy="38120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Eksportējošie uzņēmumi ir būtiski lielāki par neeksportējošajiem</a:t>
            </a:r>
            <a:endParaRPr/>
          </a:p>
        </p:txBody>
      </p:sp>
      <p:pic>
        <p:nvPicPr>
          <p:cNvPr id="264" name="Google Shape;264;p35"/>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265" name="Google Shape;265;p35"/>
          <p:cNvSpPr txBox="1"/>
          <p:nvPr/>
        </p:nvSpPr>
        <p:spPr>
          <a:xfrm>
            <a:off x="5050375" y="967725"/>
            <a:ext cx="3696600" cy="31062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Tikmēr eksportētāju gada apgrozījums 2023. gadā teju divas reizes pārsniedz neeksportētājus.</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Vidējais eksportējošā uzņēmuma neto apgrozījums sasniedz gandrīz 6 miljonus eiro 2023. gadā, kamēr neeksportējošam uzņēmum tie ir vidēji nedaudz mazāk par vienu miljonu eiro. </a:t>
            </a:r>
            <a:endParaRPr sz="1200">
              <a:solidFill>
                <a:schemeClr val="dk1"/>
              </a:solidFill>
              <a:latin typeface="Poppins"/>
              <a:ea typeface="Poppins"/>
              <a:cs typeface="Poppins"/>
              <a:sym typeface="Poppins"/>
            </a:endParaRPr>
          </a:p>
          <a:p>
            <a:pPr marL="0" lvl="0" indent="0" algn="just" rtl="0">
              <a:lnSpc>
                <a:spcPct val="100000"/>
              </a:lnSpc>
              <a:spcBef>
                <a:spcPts val="1000"/>
              </a:spcBef>
              <a:spcAft>
                <a:spcPts val="1000"/>
              </a:spcAft>
              <a:buNone/>
            </a:pPr>
            <a:endParaRPr sz="1100">
              <a:solidFill>
                <a:schemeClr val="dk1"/>
              </a:solidFill>
              <a:latin typeface="Poppins"/>
              <a:ea typeface="Poppins"/>
              <a:cs typeface="Poppins"/>
              <a:sym typeface="Poppins"/>
            </a:endParaRPr>
          </a:p>
        </p:txBody>
      </p:sp>
      <p:sp>
        <p:nvSpPr>
          <p:cNvPr id="266" name="Google Shape;266;p35"/>
          <p:cNvSpPr txBox="1"/>
          <p:nvPr/>
        </p:nvSpPr>
        <p:spPr>
          <a:xfrm>
            <a:off x="639475" y="4687350"/>
            <a:ext cx="44970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Avots: CSP un Lursoft. Neeskportētāji ar  apgrozījumu virs 100 000  eiro. 2023. gada dati uz 03.10.2024</a:t>
            </a:r>
            <a:endParaRPr sz="800" i="1">
              <a:solidFill>
                <a:schemeClr val="dk1"/>
              </a:solidFill>
              <a:latin typeface="Poppins"/>
              <a:ea typeface="Poppins"/>
              <a:cs typeface="Poppins"/>
              <a:sym typeface="Poppins"/>
            </a:endParaRPr>
          </a:p>
          <a:p>
            <a:pPr marL="0" lvl="0" indent="0" algn="just" rtl="0">
              <a:spcBef>
                <a:spcPts val="1000"/>
              </a:spcBef>
              <a:spcAft>
                <a:spcPts val="0"/>
              </a:spcAft>
              <a:buNone/>
            </a:pP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pic>
        <p:nvPicPr>
          <p:cNvPr id="267" name="Google Shape;267;p35"/>
          <p:cNvPicPr preferRelativeResize="0"/>
          <p:nvPr/>
        </p:nvPicPr>
        <p:blipFill>
          <a:blip r:embed="rId4">
            <a:alphaModFix/>
          </a:blip>
          <a:stretch>
            <a:fillRect/>
          </a:stretch>
        </p:blipFill>
        <p:spPr>
          <a:xfrm>
            <a:off x="0" y="558125"/>
            <a:ext cx="6243376" cy="39021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Preču un pakalpojumu eksportētāju finanšu rādītāju salīdzinājums</a:t>
            </a:r>
            <a:endParaRPr/>
          </a:p>
        </p:txBody>
      </p:sp>
      <p:pic>
        <p:nvPicPr>
          <p:cNvPr id="273" name="Google Shape;273;p36"/>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274" name="Google Shape;274;p36"/>
          <p:cNvSpPr txBox="1"/>
          <p:nvPr/>
        </p:nvSpPr>
        <p:spPr>
          <a:xfrm>
            <a:off x="5050375" y="1784100"/>
            <a:ext cx="3696600" cy="22899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Preču eksportētāji gan investētā kapitāla, gan apgrozījuma ziņa pārspēj pakalpojumu eksportētājus.</a:t>
            </a:r>
            <a:endParaRPr sz="1200">
              <a:solidFill>
                <a:schemeClr val="dk1"/>
              </a:solidFill>
              <a:latin typeface="Poppins"/>
              <a:ea typeface="Poppins"/>
              <a:cs typeface="Poppins"/>
              <a:sym typeface="Poppins"/>
            </a:endParaRPr>
          </a:p>
        </p:txBody>
      </p:sp>
      <p:sp>
        <p:nvSpPr>
          <p:cNvPr id="275" name="Google Shape;275;p36"/>
          <p:cNvSpPr txBox="1"/>
          <p:nvPr/>
        </p:nvSpPr>
        <p:spPr>
          <a:xfrm>
            <a:off x="639475" y="4687350"/>
            <a:ext cx="48693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Avots: CSP un Lursoft. 2023. gada dati uz 03.10.2024.</a:t>
            </a:r>
            <a:endParaRPr sz="800" i="1">
              <a:solidFill>
                <a:schemeClr val="dk1"/>
              </a:solidFill>
              <a:latin typeface="Poppins"/>
              <a:ea typeface="Poppins"/>
              <a:cs typeface="Poppins"/>
              <a:sym typeface="Poppins"/>
            </a:endParaRPr>
          </a:p>
          <a:p>
            <a:pPr marL="0" lvl="0" indent="0" algn="just" rtl="0">
              <a:spcBef>
                <a:spcPts val="1000"/>
              </a:spcBef>
              <a:spcAft>
                <a:spcPts val="0"/>
              </a:spcAft>
              <a:buNone/>
            </a:pP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pic>
        <p:nvPicPr>
          <p:cNvPr id="276" name="Google Shape;276;p36"/>
          <p:cNvPicPr preferRelativeResize="0"/>
          <p:nvPr/>
        </p:nvPicPr>
        <p:blipFill>
          <a:blip r:embed="rId4">
            <a:alphaModFix/>
          </a:blip>
          <a:stretch>
            <a:fillRect/>
          </a:stretch>
        </p:blipFill>
        <p:spPr>
          <a:xfrm>
            <a:off x="79875" y="765338"/>
            <a:ext cx="6204625" cy="3877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3" y="0"/>
            <a:ext cx="9410309" cy="5293296"/>
          </a:xfrm>
          <a:prstGeom prst="rect">
            <a:avLst/>
          </a:prstGeom>
          <a:noFill/>
          <a:ln>
            <a:noFill/>
          </a:ln>
        </p:spPr>
      </p:pic>
      <p:sp>
        <p:nvSpPr>
          <p:cNvPr id="98" name="Google Shape;98;p19"/>
          <p:cNvSpPr txBox="1"/>
          <p:nvPr/>
        </p:nvSpPr>
        <p:spPr>
          <a:xfrm>
            <a:off x="274388" y="-88669"/>
            <a:ext cx="8595300" cy="9942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00000"/>
              </a:buClr>
              <a:buSzPts val="2600"/>
              <a:buFont typeface="Arial"/>
              <a:buNone/>
            </a:pPr>
            <a:r>
              <a:rPr lang="lv" sz="2600" b="1">
                <a:solidFill>
                  <a:srgbClr val="A70000"/>
                </a:solidFill>
                <a:latin typeface="Poppins"/>
                <a:ea typeface="Poppins"/>
                <a:cs typeface="Poppins"/>
                <a:sym typeface="Poppins"/>
              </a:rPr>
              <a:t>62</a:t>
            </a:r>
            <a:r>
              <a:rPr lang="lv" sz="2600" b="1" i="0" u="none" strike="noStrike" cap="none">
                <a:solidFill>
                  <a:srgbClr val="A70000"/>
                </a:solidFill>
                <a:latin typeface="Poppins"/>
                <a:ea typeface="Poppins"/>
                <a:cs typeface="Poppins"/>
                <a:sym typeface="Poppins"/>
              </a:rPr>
              <a:t> Biedri</a:t>
            </a:r>
            <a:r>
              <a:rPr lang="lv" sz="2600" b="0" i="0" u="none" strike="noStrike" cap="none">
                <a:solidFill>
                  <a:srgbClr val="A70000"/>
                </a:solidFill>
                <a:latin typeface="Poppins Medium"/>
                <a:ea typeface="Poppins Medium"/>
                <a:cs typeface="Poppins Medium"/>
                <a:sym typeface="Poppins Medium"/>
              </a:rPr>
              <a:t> / Kopagrozījums </a:t>
            </a:r>
            <a:r>
              <a:rPr lang="lv" sz="2600" b="1" i="0" u="none" strike="noStrike" cap="none">
                <a:solidFill>
                  <a:srgbClr val="A70000"/>
                </a:solidFill>
                <a:latin typeface="Poppins"/>
                <a:ea typeface="Poppins"/>
                <a:cs typeface="Poppins"/>
                <a:sym typeface="Poppins"/>
              </a:rPr>
              <a:t>2,13 MILJARDI</a:t>
            </a:r>
            <a:r>
              <a:rPr lang="lv" sz="2600" b="0" i="0" u="none" strike="noStrike" cap="none">
                <a:solidFill>
                  <a:srgbClr val="A70000"/>
                </a:solidFill>
                <a:latin typeface="Poppins Medium"/>
                <a:ea typeface="Poppins Medium"/>
                <a:cs typeface="Poppins Medium"/>
                <a:sym typeface="Poppins Medium"/>
              </a:rPr>
              <a:t> EURO</a:t>
            </a:r>
            <a:endParaRPr sz="2600" b="0" i="0" u="none" strike="noStrike" cap="none">
              <a:solidFill>
                <a:srgbClr val="A70000"/>
              </a:solidFill>
              <a:latin typeface="Poppins Medium"/>
              <a:ea typeface="Poppins Medium"/>
              <a:cs typeface="Poppins Medium"/>
              <a:sym typeface="Poppins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Lielākais apgrozījums tirdzniecības un rūpniecības nozaru eksportētājiem</a:t>
            </a:r>
            <a:endParaRPr/>
          </a:p>
        </p:txBody>
      </p:sp>
      <p:pic>
        <p:nvPicPr>
          <p:cNvPr id="282" name="Google Shape;282;p37"/>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283" name="Google Shape;283;p37"/>
          <p:cNvSpPr txBox="1"/>
          <p:nvPr/>
        </p:nvSpPr>
        <p:spPr>
          <a:xfrm>
            <a:off x="5050375" y="2049800"/>
            <a:ext cx="3696600" cy="23289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Apgrozījuma ziņā vadošās nozares eksportā ir tirdzniecība, rūpniecība un transports un uzglabāšana. </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Visas nozares kopumā strādāja ar peļņu 2023. gadā.</a:t>
            </a:r>
            <a:endParaRPr sz="1200">
              <a:solidFill>
                <a:schemeClr val="dk1"/>
              </a:solidFill>
              <a:latin typeface="Poppins"/>
              <a:ea typeface="Poppins"/>
              <a:cs typeface="Poppins"/>
              <a:sym typeface="Poppins"/>
            </a:endParaRPr>
          </a:p>
        </p:txBody>
      </p:sp>
      <p:sp>
        <p:nvSpPr>
          <p:cNvPr id="284" name="Google Shape;284;p37"/>
          <p:cNvSpPr txBox="1"/>
          <p:nvPr/>
        </p:nvSpPr>
        <p:spPr>
          <a:xfrm>
            <a:off x="639475" y="4687350"/>
            <a:ext cx="48693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Avots: CSP un Lursoft. Nav iekļauti mini eksportētāji. 2023. gada dati uz 03.10.2024</a:t>
            </a:r>
            <a:endParaRPr sz="800" i="1">
              <a:solidFill>
                <a:schemeClr val="dk1"/>
              </a:solidFill>
              <a:latin typeface="Poppins"/>
              <a:ea typeface="Poppins"/>
              <a:cs typeface="Poppins"/>
              <a:sym typeface="Poppins"/>
            </a:endParaRPr>
          </a:p>
          <a:p>
            <a:pPr marL="0" lvl="0" indent="0" algn="just" rtl="0">
              <a:spcBef>
                <a:spcPts val="1000"/>
              </a:spcBef>
              <a:spcAft>
                <a:spcPts val="0"/>
              </a:spcAft>
              <a:buNone/>
            </a:pP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sp>
        <p:nvSpPr>
          <p:cNvPr id="285" name="Google Shape;285;p37"/>
          <p:cNvSpPr txBox="1"/>
          <p:nvPr/>
        </p:nvSpPr>
        <p:spPr>
          <a:xfrm>
            <a:off x="640015" y="3982525"/>
            <a:ext cx="25983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A</a:t>
            </a:r>
            <a:r>
              <a:rPr lang="lv" sz="700">
                <a:solidFill>
                  <a:schemeClr val="dk1"/>
                </a:solidFill>
                <a:latin typeface="Poppins"/>
                <a:ea typeface="Poppins"/>
                <a:cs typeface="Poppins"/>
                <a:sym typeface="Poppins"/>
              </a:rPr>
              <a:t> – lauksaimniecība, mežsaimniecība, zivsaimniecība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BDE</a:t>
            </a:r>
            <a:r>
              <a:rPr lang="lv" sz="700">
                <a:solidFill>
                  <a:schemeClr val="dk1"/>
                </a:solidFill>
                <a:latin typeface="Poppins"/>
                <a:ea typeface="Poppins"/>
                <a:cs typeface="Poppins"/>
                <a:sym typeface="Poppins"/>
              </a:rPr>
              <a:t> – ieguves rūpniecība , enerģija, ūdens un atkritumu apsaimniekošana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a:t>
            </a:r>
            <a:r>
              <a:rPr lang="lv" sz="700">
                <a:solidFill>
                  <a:schemeClr val="dk1"/>
                </a:solidFill>
                <a:latin typeface="Poppins"/>
                <a:ea typeface="Poppins"/>
                <a:cs typeface="Poppins"/>
                <a:sym typeface="Poppins"/>
              </a:rPr>
              <a:t> – apstrādes rūpniecība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F</a:t>
            </a:r>
            <a:r>
              <a:rPr lang="lv" sz="700">
                <a:solidFill>
                  <a:schemeClr val="dk1"/>
                </a:solidFill>
                <a:latin typeface="Poppins"/>
                <a:ea typeface="Poppins"/>
                <a:cs typeface="Poppins"/>
                <a:sym typeface="Poppins"/>
              </a:rPr>
              <a:t> – būvniecība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p:txBody>
      </p:sp>
      <p:sp>
        <p:nvSpPr>
          <p:cNvPr id="286" name="Google Shape;286;p37"/>
          <p:cNvSpPr txBox="1"/>
          <p:nvPr/>
        </p:nvSpPr>
        <p:spPr>
          <a:xfrm>
            <a:off x="3238325" y="3982525"/>
            <a:ext cx="22992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G</a:t>
            </a:r>
            <a:r>
              <a:rPr lang="lv" sz="700">
                <a:solidFill>
                  <a:schemeClr val="dk1"/>
                </a:solidFill>
                <a:latin typeface="Poppins"/>
                <a:ea typeface="Poppins"/>
                <a:cs typeface="Poppins"/>
                <a:sym typeface="Poppins"/>
              </a:rPr>
              <a:t> – Vairum un mazumtirdzniecība, auto remonts</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H</a:t>
            </a:r>
            <a:r>
              <a:rPr lang="lv" sz="700">
                <a:solidFill>
                  <a:schemeClr val="dk1"/>
                </a:solidFill>
                <a:latin typeface="Poppins"/>
                <a:ea typeface="Poppins"/>
                <a:cs typeface="Poppins"/>
                <a:sym typeface="Poppins"/>
              </a:rPr>
              <a:t> – transports un uzglabāšana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J</a:t>
            </a:r>
            <a:r>
              <a:rPr lang="lv" sz="700">
                <a:solidFill>
                  <a:schemeClr val="dk1"/>
                </a:solidFill>
                <a:latin typeface="Poppins"/>
                <a:ea typeface="Poppins"/>
                <a:cs typeface="Poppins"/>
                <a:sym typeface="Poppins"/>
              </a:rPr>
              <a:t> – informācijas un komunikācijas pakalpojumi</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K</a:t>
            </a:r>
            <a:r>
              <a:rPr lang="lv" sz="700">
                <a:solidFill>
                  <a:schemeClr val="dk1"/>
                </a:solidFill>
                <a:latin typeface="Poppins"/>
                <a:ea typeface="Poppins"/>
                <a:cs typeface="Poppins"/>
                <a:sym typeface="Poppins"/>
              </a:rPr>
              <a:t> – finanšu un apdrošināšanas darbība</a:t>
            </a:r>
            <a:endParaRPr sz="700">
              <a:solidFill>
                <a:schemeClr val="dk1"/>
              </a:solidFill>
              <a:latin typeface="Poppins"/>
              <a:ea typeface="Poppins"/>
              <a:cs typeface="Poppins"/>
              <a:sym typeface="Poppins"/>
            </a:endParaRPr>
          </a:p>
        </p:txBody>
      </p:sp>
      <p:sp>
        <p:nvSpPr>
          <p:cNvPr id="287" name="Google Shape;287;p37"/>
          <p:cNvSpPr txBox="1"/>
          <p:nvPr/>
        </p:nvSpPr>
        <p:spPr>
          <a:xfrm>
            <a:off x="5499075" y="3982525"/>
            <a:ext cx="33981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LN</a:t>
            </a:r>
            <a:r>
              <a:rPr lang="lv" sz="700">
                <a:solidFill>
                  <a:schemeClr val="dk1"/>
                </a:solidFill>
                <a:latin typeface="Poppins"/>
                <a:ea typeface="Poppins"/>
                <a:cs typeface="Poppins"/>
                <a:sym typeface="Poppins"/>
              </a:rPr>
              <a:t> – operācijas ar nekustamo īpašumu un administratīvo dienestu darbība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M</a:t>
            </a:r>
            <a:r>
              <a:rPr lang="lv" sz="700">
                <a:solidFill>
                  <a:schemeClr val="dk1"/>
                </a:solidFill>
                <a:latin typeface="Poppins"/>
                <a:ea typeface="Poppins"/>
                <a:cs typeface="Poppins"/>
                <a:sym typeface="Poppins"/>
              </a:rPr>
              <a:t> – profesionālie un zinātniskie pakalpojumi</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OPQ + OTH</a:t>
            </a:r>
            <a:r>
              <a:rPr lang="lv" sz="700">
                <a:solidFill>
                  <a:schemeClr val="dk1"/>
                </a:solidFill>
                <a:latin typeface="Poppins"/>
                <a:ea typeface="Poppins"/>
                <a:cs typeface="Poppins"/>
                <a:sym typeface="Poppins"/>
              </a:rPr>
              <a:t> – valsts pārvalde, izglītība, veselības aprūpe un citas nozares</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IRS</a:t>
            </a:r>
            <a:r>
              <a:rPr lang="lv" sz="700">
                <a:solidFill>
                  <a:schemeClr val="dk1"/>
                </a:solidFill>
                <a:latin typeface="Poppins"/>
                <a:ea typeface="Poppins"/>
                <a:cs typeface="Poppins"/>
                <a:sym typeface="Poppins"/>
              </a:rPr>
              <a:t> – izmitināšana un ēdināšana, māksla, izklaide, atpūta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700" b="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p:txBody>
      </p:sp>
      <p:pic>
        <p:nvPicPr>
          <p:cNvPr id="288" name="Google Shape;288;p37"/>
          <p:cNvPicPr preferRelativeResize="0"/>
          <p:nvPr/>
        </p:nvPicPr>
        <p:blipFill>
          <a:blip r:embed="rId4">
            <a:alphaModFix/>
          </a:blip>
          <a:stretch>
            <a:fillRect/>
          </a:stretch>
        </p:blipFill>
        <p:spPr>
          <a:xfrm>
            <a:off x="-327950" y="176175"/>
            <a:ext cx="6724102" cy="4202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Visvairāk kapitāla investēts rūpniecības un tirdzniecības nozaru eksportētājos</a:t>
            </a:r>
            <a:endParaRPr/>
          </a:p>
        </p:txBody>
      </p:sp>
      <p:pic>
        <p:nvPicPr>
          <p:cNvPr id="294" name="Google Shape;294;p38"/>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295" name="Google Shape;295;p38"/>
          <p:cNvSpPr txBox="1"/>
          <p:nvPr/>
        </p:nvSpPr>
        <p:spPr>
          <a:xfrm>
            <a:off x="5249625" y="1328575"/>
            <a:ext cx="3897000" cy="29454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Rūpniecība ir kapitāla intensīva nozare, uz ko norāda lielākai investētais kapitāls un ilgtermiņa kreditoru apjoms. </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Galvenās eksporta nozares mazāk balstās uz ilgtermiņa kreditoriem un vairāk uz pašu uzņēmumu pieejamo finansējumu.</a:t>
            </a:r>
            <a:endParaRPr sz="1200">
              <a:solidFill>
                <a:schemeClr val="dk1"/>
              </a:solidFill>
              <a:latin typeface="Poppins"/>
              <a:ea typeface="Poppins"/>
              <a:cs typeface="Poppins"/>
              <a:sym typeface="Poppins"/>
            </a:endParaRPr>
          </a:p>
        </p:txBody>
      </p:sp>
      <p:sp>
        <p:nvSpPr>
          <p:cNvPr id="296" name="Google Shape;296;p38"/>
          <p:cNvSpPr txBox="1"/>
          <p:nvPr/>
        </p:nvSpPr>
        <p:spPr>
          <a:xfrm>
            <a:off x="639475" y="4687350"/>
            <a:ext cx="48693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Avots: CSP un Lursoft. Eksportētaji ieskaitot mini uzņēmumus. 2023. gada dati uz 03.10.2024.</a:t>
            </a:r>
            <a:endParaRPr sz="800" i="1">
              <a:solidFill>
                <a:schemeClr val="dk1"/>
              </a:solidFill>
              <a:latin typeface="Poppins"/>
              <a:ea typeface="Poppins"/>
              <a:cs typeface="Poppins"/>
              <a:sym typeface="Poppins"/>
            </a:endParaRPr>
          </a:p>
          <a:p>
            <a:pPr marL="0" lvl="0" indent="0" algn="just" rtl="0">
              <a:spcBef>
                <a:spcPts val="1000"/>
              </a:spcBef>
              <a:spcAft>
                <a:spcPts val="0"/>
              </a:spcAft>
              <a:buNone/>
            </a:pP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sp>
        <p:nvSpPr>
          <p:cNvPr id="297" name="Google Shape;297;p38"/>
          <p:cNvSpPr txBox="1"/>
          <p:nvPr/>
        </p:nvSpPr>
        <p:spPr>
          <a:xfrm>
            <a:off x="640015" y="3982525"/>
            <a:ext cx="25983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A</a:t>
            </a:r>
            <a:r>
              <a:rPr lang="lv" sz="700">
                <a:solidFill>
                  <a:schemeClr val="dk1"/>
                </a:solidFill>
                <a:latin typeface="Poppins"/>
                <a:ea typeface="Poppins"/>
                <a:cs typeface="Poppins"/>
                <a:sym typeface="Poppins"/>
              </a:rPr>
              <a:t> – lauksaimniecība, mežsaimniecība, zivsaimniecība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BDE</a:t>
            </a:r>
            <a:r>
              <a:rPr lang="lv" sz="700">
                <a:solidFill>
                  <a:schemeClr val="dk1"/>
                </a:solidFill>
                <a:latin typeface="Poppins"/>
                <a:ea typeface="Poppins"/>
                <a:cs typeface="Poppins"/>
                <a:sym typeface="Poppins"/>
              </a:rPr>
              <a:t> – ieguves rūpniecība , enerģija, ūdens un atkritumu apsaimniekošana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a:t>
            </a:r>
            <a:r>
              <a:rPr lang="lv" sz="700">
                <a:solidFill>
                  <a:schemeClr val="dk1"/>
                </a:solidFill>
                <a:latin typeface="Poppins"/>
                <a:ea typeface="Poppins"/>
                <a:cs typeface="Poppins"/>
                <a:sym typeface="Poppins"/>
              </a:rPr>
              <a:t> – apstrādes rūpniecība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F</a:t>
            </a:r>
            <a:r>
              <a:rPr lang="lv" sz="700">
                <a:solidFill>
                  <a:schemeClr val="dk1"/>
                </a:solidFill>
                <a:latin typeface="Poppins"/>
                <a:ea typeface="Poppins"/>
                <a:cs typeface="Poppins"/>
                <a:sym typeface="Poppins"/>
              </a:rPr>
              <a:t> – būvniecība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p:txBody>
      </p:sp>
      <p:sp>
        <p:nvSpPr>
          <p:cNvPr id="298" name="Google Shape;298;p38"/>
          <p:cNvSpPr txBox="1"/>
          <p:nvPr/>
        </p:nvSpPr>
        <p:spPr>
          <a:xfrm>
            <a:off x="3238325" y="3982525"/>
            <a:ext cx="22992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G</a:t>
            </a:r>
            <a:r>
              <a:rPr lang="lv" sz="700">
                <a:solidFill>
                  <a:schemeClr val="dk1"/>
                </a:solidFill>
                <a:latin typeface="Poppins"/>
                <a:ea typeface="Poppins"/>
                <a:cs typeface="Poppins"/>
                <a:sym typeface="Poppins"/>
              </a:rPr>
              <a:t> – Vairum un mazumtirdzniecība, auto remonts</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H</a:t>
            </a:r>
            <a:r>
              <a:rPr lang="lv" sz="700">
                <a:solidFill>
                  <a:schemeClr val="dk1"/>
                </a:solidFill>
                <a:latin typeface="Poppins"/>
                <a:ea typeface="Poppins"/>
                <a:cs typeface="Poppins"/>
                <a:sym typeface="Poppins"/>
              </a:rPr>
              <a:t> – transports un uzglabāšana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J</a:t>
            </a:r>
            <a:r>
              <a:rPr lang="lv" sz="700">
                <a:solidFill>
                  <a:schemeClr val="dk1"/>
                </a:solidFill>
                <a:latin typeface="Poppins"/>
                <a:ea typeface="Poppins"/>
                <a:cs typeface="Poppins"/>
                <a:sym typeface="Poppins"/>
              </a:rPr>
              <a:t> – informācijas un komunikācijas pakalpojumi</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K</a:t>
            </a:r>
            <a:r>
              <a:rPr lang="lv" sz="700">
                <a:solidFill>
                  <a:schemeClr val="dk1"/>
                </a:solidFill>
                <a:latin typeface="Poppins"/>
                <a:ea typeface="Poppins"/>
                <a:cs typeface="Poppins"/>
                <a:sym typeface="Poppins"/>
              </a:rPr>
              <a:t> – finanšu un apdrošināšanas darbība</a:t>
            </a:r>
            <a:endParaRPr sz="700">
              <a:solidFill>
                <a:schemeClr val="dk1"/>
              </a:solidFill>
              <a:latin typeface="Poppins"/>
              <a:ea typeface="Poppins"/>
              <a:cs typeface="Poppins"/>
              <a:sym typeface="Poppins"/>
            </a:endParaRPr>
          </a:p>
        </p:txBody>
      </p:sp>
      <p:sp>
        <p:nvSpPr>
          <p:cNvPr id="299" name="Google Shape;299;p38"/>
          <p:cNvSpPr txBox="1"/>
          <p:nvPr/>
        </p:nvSpPr>
        <p:spPr>
          <a:xfrm>
            <a:off x="5499075" y="3982525"/>
            <a:ext cx="33981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LN</a:t>
            </a:r>
            <a:r>
              <a:rPr lang="lv" sz="700">
                <a:solidFill>
                  <a:schemeClr val="dk1"/>
                </a:solidFill>
                <a:latin typeface="Poppins"/>
                <a:ea typeface="Poppins"/>
                <a:cs typeface="Poppins"/>
                <a:sym typeface="Poppins"/>
              </a:rPr>
              <a:t> – operācijas ar nekustamo īpašumu un administratīvo dienestu darbība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M</a:t>
            </a:r>
            <a:r>
              <a:rPr lang="lv" sz="700">
                <a:solidFill>
                  <a:schemeClr val="dk1"/>
                </a:solidFill>
                <a:latin typeface="Poppins"/>
                <a:ea typeface="Poppins"/>
                <a:cs typeface="Poppins"/>
                <a:sym typeface="Poppins"/>
              </a:rPr>
              <a:t> – profesionālie un zinātniskie pakalpojumi</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OPQ + OTH</a:t>
            </a:r>
            <a:r>
              <a:rPr lang="lv" sz="700">
                <a:solidFill>
                  <a:schemeClr val="dk1"/>
                </a:solidFill>
                <a:latin typeface="Poppins"/>
                <a:ea typeface="Poppins"/>
                <a:cs typeface="Poppins"/>
                <a:sym typeface="Poppins"/>
              </a:rPr>
              <a:t> – valsts pārvalde, izglītība, veselības aprūpe un citas nozares</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IRS</a:t>
            </a:r>
            <a:r>
              <a:rPr lang="lv" sz="700">
                <a:solidFill>
                  <a:schemeClr val="dk1"/>
                </a:solidFill>
                <a:latin typeface="Poppins"/>
                <a:ea typeface="Poppins"/>
                <a:cs typeface="Poppins"/>
                <a:sym typeface="Poppins"/>
              </a:rPr>
              <a:t> – izmitināšana un ēdināšana, māksla, izklaide, atpūta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p:txBody>
      </p:sp>
      <p:pic>
        <p:nvPicPr>
          <p:cNvPr id="300" name="Google Shape;300;p38"/>
          <p:cNvPicPr preferRelativeResize="0"/>
          <p:nvPr/>
        </p:nvPicPr>
        <p:blipFill>
          <a:blip r:embed="rId4">
            <a:alphaModFix/>
          </a:blip>
          <a:stretch>
            <a:fillRect/>
          </a:stretch>
        </p:blipFill>
        <p:spPr>
          <a:xfrm>
            <a:off x="-428225" y="233300"/>
            <a:ext cx="7118575" cy="4449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Rūpniecībā vadošā eksporta apakšnozare turpina būt kokrūpniecība</a:t>
            </a:r>
            <a:endParaRPr/>
          </a:p>
        </p:txBody>
      </p:sp>
      <p:pic>
        <p:nvPicPr>
          <p:cNvPr id="306" name="Google Shape;306;p39"/>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307" name="Google Shape;307;p39"/>
          <p:cNvSpPr txBox="1"/>
          <p:nvPr/>
        </p:nvSpPr>
        <p:spPr>
          <a:xfrm>
            <a:off x="4520275" y="1385525"/>
            <a:ext cx="4226700" cy="28407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Lielākais apgrozījums ir vērojams kokrūpniecībā (2.9 miljardi eiro) un ķīmijas un nemetālisko minerālu izstrādājumu ražošanā (1.7 miljardi eiro). </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Ar atrāvienu visaugstāka rentabilitāte ir vērojama datoru, optisko un elektrisko iekārtu ražošanas nozarē, sasniedzot 16% 2023. gadā.</a:t>
            </a:r>
            <a:endParaRPr sz="1200">
              <a:solidFill>
                <a:schemeClr val="dk1"/>
              </a:solidFill>
              <a:latin typeface="Poppins"/>
              <a:ea typeface="Poppins"/>
              <a:cs typeface="Poppins"/>
              <a:sym typeface="Poppins"/>
            </a:endParaRPr>
          </a:p>
        </p:txBody>
      </p:sp>
      <p:sp>
        <p:nvSpPr>
          <p:cNvPr id="308" name="Google Shape;308;p39"/>
          <p:cNvSpPr txBox="1"/>
          <p:nvPr/>
        </p:nvSpPr>
        <p:spPr>
          <a:xfrm>
            <a:off x="639475" y="4687350"/>
            <a:ext cx="48693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Avots: CSP un Lursoft. Nav iekļauti mini eksportētāji. 2023. gada dati uz 03.10.2024.</a:t>
            </a:r>
            <a:endParaRPr sz="800" i="1">
              <a:solidFill>
                <a:schemeClr val="dk1"/>
              </a:solidFill>
              <a:latin typeface="Poppins"/>
              <a:ea typeface="Poppins"/>
              <a:cs typeface="Poppins"/>
              <a:sym typeface="Poppins"/>
            </a:endParaRPr>
          </a:p>
          <a:p>
            <a:pPr marL="0" lvl="0" indent="0" algn="just" rtl="0">
              <a:spcBef>
                <a:spcPts val="1000"/>
              </a:spcBef>
              <a:spcAft>
                <a:spcPts val="0"/>
              </a:spcAft>
              <a:buNone/>
            </a:pP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pic>
        <p:nvPicPr>
          <p:cNvPr id="309" name="Google Shape;309;p39"/>
          <p:cNvPicPr preferRelativeResize="0"/>
          <p:nvPr/>
        </p:nvPicPr>
        <p:blipFill>
          <a:blip r:embed="rId4">
            <a:alphaModFix/>
          </a:blip>
          <a:stretch>
            <a:fillRect/>
          </a:stretch>
        </p:blipFill>
        <p:spPr>
          <a:xfrm>
            <a:off x="-296600" y="482025"/>
            <a:ext cx="6284700" cy="3927924"/>
          </a:xfrm>
          <a:prstGeom prst="rect">
            <a:avLst/>
          </a:prstGeom>
          <a:noFill/>
          <a:ln>
            <a:noFill/>
          </a:ln>
        </p:spPr>
      </p:pic>
      <p:sp>
        <p:nvSpPr>
          <p:cNvPr id="310" name="Google Shape;310;p39"/>
          <p:cNvSpPr txBox="1"/>
          <p:nvPr/>
        </p:nvSpPr>
        <p:spPr>
          <a:xfrm>
            <a:off x="639475" y="4687350"/>
            <a:ext cx="48693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Avots: CSP un Lursoft. Nav iekļauti mini eksportētāji. 2023. gada dati uz 03.10.2024.</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sp>
        <p:nvSpPr>
          <p:cNvPr id="311" name="Google Shape;311;p39"/>
          <p:cNvSpPr txBox="1"/>
          <p:nvPr/>
        </p:nvSpPr>
        <p:spPr>
          <a:xfrm>
            <a:off x="640026" y="3982525"/>
            <a:ext cx="29346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C13-15</a:t>
            </a:r>
            <a:r>
              <a:rPr lang="lv" sz="700">
                <a:solidFill>
                  <a:schemeClr val="dk1"/>
                </a:solidFill>
                <a:latin typeface="Poppins"/>
                <a:ea typeface="Poppins"/>
                <a:cs typeface="Poppins"/>
                <a:sym typeface="Poppins"/>
              </a:rPr>
              <a:t> - Apģērbu, ādas un tekstila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C16</a:t>
            </a:r>
            <a:r>
              <a:rPr lang="lv" sz="700">
                <a:solidFill>
                  <a:schemeClr val="dk1"/>
                </a:solidFill>
                <a:latin typeface="Poppins"/>
                <a:ea typeface="Poppins"/>
                <a:cs typeface="Poppins"/>
                <a:sym typeface="Poppins"/>
              </a:rPr>
              <a:t> - Koksnes, koka un korķa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C17-18</a:t>
            </a:r>
            <a:r>
              <a:rPr lang="lv" sz="700">
                <a:solidFill>
                  <a:schemeClr val="dk1"/>
                </a:solidFill>
                <a:latin typeface="Poppins"/>
                <a:ea typeface="Poppins"/>
                <a:cs typeface="Poppins"/>
                <a:sym typeface="Poppins"/>
              </a:rPr>
              <a:t> - Papīra ražošana un poligrāfija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C19-23</a:t>
            </a:r>
            <a:r>
              <a:rPr lang="lv" sz="700">
                <a:solidFill>
                  <a:schemeClr val="dk1"/>
                </a:solidFill>
                <a:latin typeface="Poppins"/>
                <a:ea typeface="Poppins"/>
                <a:cs typeface="Poppins"/>
                <a:sym typeface="Poppins"/>
              </a:rPr>
              <a:t> - Ķīmijas nozares, nemetālisko minerālu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p:txBody>
      </p:sp>
      <p:sp>
        <p:nvSpPr>
          <p:cNvPr id="312" name="Google Shape;312;p39"/>
          <p:cNvSpPr txBox="1"/>
          <p:nvPr/>
        </p:nvSpPr>
        <p:spPr>
          <a:xfrm>
            <a:off x="3797075" y="3982525"/>
            <a:ext cx="35814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C24-25</a:t>
            </a:r>
            <a:r>
              <a:rPr lang="lv" sz="700">
                <a:solidFill>
                  <a:schemeClr val="dk1"/>
                </a:solidFill>
                <a:latin typeface="Poppins"/>
                <a:ea typeface="Poppins"/>
                <a:cs typeface="Poppins"/>
                <a:sym typeface="Poppins"/>
              </a:rPr>
              <a:t> - Metālu un metālu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C26-27</a:t>
            </a:r>
            <a:r>
              <a:rPr lang="lv" sz="700">
                <a:solidFill>
                  <a:schemeClr val="dk1"/>
                </a:solidFill>
                <a:latin typeface="Poppins"/>
                <a:ea typeface="Poppins"/>
                <a:cs typeface="Poppins"/>
                <a:sym typeface="Poppins"/>
              </a:rPr>
              <a:t> - Datoru, optisko un elektrisko iekārtu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C28-30</a:t>
            </a:r>
            <a:r>
              <a:rPr lang="lv" sz="700">
                <a:solidFill>
                  <a:schemeClr val="dk1"/>
                </a:solidFill>
                <a:latin typeface="Poppins"/>
                <a:ea typeface="Poppins"/>
                <a:cs typeface="Poppins"/>
                <a:sym typeface="Poppins"/>
              </a:rPr>
              <a:t> - Iekārtu, auto un transportlīdzekļu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C10-12, C31-33</a:t>
            </a:r>
            <a:r>
              <a:rPr lang="lv" sz="700">
                <a:solidFill>
                  <a:schemeClr val="dk1"/>
                </a:solidFill>
                <a:latin typeface="Poppins"/>
                <a:ea typeface="Poppins"/>
                <a:cs typeface="Poppins"/>
                <a:sym typeface="Poppins"/>
              </a:rPr>
              <a:t> – Pārtikas, dzērienu, tabakas ražošana, Mēbeļu ražošana, iekārtu remonts un cita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Rūpniecības nozarēs eksportētaji salīdzinoši maz paļaujas uz ilgtermiņa kreditoriem</a:t>
            </a:r>
            <a:endParaRPr/>
          </a:p>
        </p:txBody>
      </p:sp>
      <p:pic>
        <p:nvPicPr>
          <p:cNvPr id="318" name="Google Shape;318;p40"/>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319" name="Google Shape;319;p40"/>
          <p:cNvSpPr txBox="1"/>
          <p:nvPr/>
        </p:nvSpPr>
        <p:spPr>
          <a:xfrm>
            <a:off x="4989250" y="1669100"/>
            <a:ext cx="3975900" cy="26172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Kokrūpniecības nozare ir izteikti vadošā eksporta nozare, taču būtisku daļu no investēta kapitāla veido arī augstas pievienotās vērtības ķīmijas un nemetālisko minerālu izstrādājumu ražošanas nozares.</a:t>
            </a:r>
            <a:endParaRPr sz="1200">
              <a:solidFill>
                <a:schemeClr val="dk1"/>
              </a:solidFill>
              <a:latin typeface="Poppins"/>
              <a:ea typeface="Poppins"/>
              <a:cs typeface="Poppins"/>
              <a:sym typeface="Poppins"/>
            </a:endParaRPr>
          </a:p>
          <a:p>
            <a:pPr marL="457200" lvl="0" indent="0" algn="just" rtl="0">
              <a:lnSpc>
                <a:spcPct val="100000"/>
              </a:lnSpc>
              <a:spcBef>
                <a:spcPts val="1000"/>
              </a:spcBef>
              <a:spcAft>
                <a:spcPts val="1000"/>
              </a:spcAft>
              <a:buNone/>
            </a:pPr>
            <a:endParaRPr sz="1000">
              <a:solidFill>
                <a:schemeClr val="dk1"/>
              </a:solidFill>
              <a:latin typeface="Poppins"/>
              <a:ea typeface="Poppins"/>
              <a:cs typeface="Poppins"/>
              <a:sym typeface="Poppins"/>
            </a:endParaRPr>
          </a:p>
        </p:txBody>
      </p:sp>
      <p:sp>
        <p:nvSpPr>
          <p:cNvPr id="320" name="Google Shape;320;p40"/>
          <p:cNvSpPr txBox="1"/>
          <p:nvPr/>
        </p:nvSpPr>
        <p:spPr>
          <a:xfrm>
            <a:off x="640026" y="3982525"/>
            <a:ext cx="29346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C13-15</a:t>
            </a:r>
            <a:r>
              <a:rPr lang="lv" sz="700">
                <a:solidFill>
                  <a:schemeClr val="dk1"/>
                </a:solidFill>
                <a:latin typeface="Poppins"/>
                <a:ea typeface="Poppins"/>
                <a:cs typeface="Poppins"/>
                <a:sym typeface="Poppins"/>
              </a:rPr>
              <a:t> - Apģērbu, ādas un tekstila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C16</a:t>
            </a:r>
            <a:r>
              <a:rPr lang="lv" sz="700">
                <a:solidFill>
                  <a:schemeClr val="dk1"/>
                </a:solidFill>
                <a:latin typeface="Poppins"/>
                <a:ea typeface="Poppins"/>
                <a:cs typeface="Poppins"/>
                <a:sym typeface="Poppins"/>
              </a:rPr>
              <a:t> - Koksnes, koka un korķa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C17-18</a:t>
            </a:r>
            <a:r>
              <a:rPr lang="lv" sz="700">
                <a:solidFill>
                  <a:schemeClr val="dk1"/>
                </a:solidFill>
                <a:latin typeface="Poppins"/>
                <a:ea typeface="Poppins"/>
                <a:cs typeface="Poppins"/>
                <a:sym typeface="Poppins"/>
              </a:rPr>
              <a:t> - Papīra ražošana un poligrāfija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C19-23</a:t>
            </a:r>
            <a:r>
              <a:rPr lang="lv" sz="700">
                <a:solidFill>
                  <a:schemeClr val="dk1"/>
                </a:solidFill>
                <a:latin typeface="Poppins"/>
                <a:ea typeface="Poppins"/>
                <a:cs typeface="Poppins"/>
                <a:sym typeface="Poppins"/>
              </a:rPr>
              <a:t> - Ķīmijas nozares, nemetālisko minerālu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p:txBody>
      </p:sp>
      <p:sp>
        <p:nvSpPr>
          <p:cNvPr id="321" name="Google Shape;321;p40"/>
          <p:cNvSpPr txBox="1"/>
          <p:nvPr/>
        </p:nvSpPr>
        <p:spPr>
          <a:xfrm>
            <a:off x="3797075" y="3982525"/>
            <a:ext cx="35814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C24-25</a:t>
            </a:r>
            <a:r>
              <a:rPr lang="lv" sz="700">
                <a:solidFill>
                  <a:schemeClr val="dk1"/>
                </a:solidFill>
                <a:latin typeface="Poppins"/>
                <a:ea typeface="Poppins"/>
                <a:cs typeface="Poppins"/>
                <a:sym typeface="Poppins"/>
              </a:rPr>
              <a:t> - Metālu un metālu izstrādājumu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C26-27</a:t>
            </a:r>
            <a:r>
              <a:rPr lang="lv" sz="700">
                <a:solidFill>
                  <a:schemeClr val="dk1"/>
                </a:solidFill>
                <a:latin typeface="Poppins"/>
                <a:ea typeface="Poppins"/>
                <a:cs typeface="Poppins"/>
                <a:sym typeface="Poppins"/>
              </a:rPr>
              <a:t> - Datoru, optisko un elektrisko iekārtu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C28-30</a:t>
            </a:r>
            <a:r>
              <a:rPr lang="lv" sz="700">
                <a:solidFill>
                  <a:schemeClr val="dk1"/>
                </a:solidFill>
                <a:latin typeface="Poppins"/>
                <a:ea typeface="Poppins"/>
                <a:cs typeface="Poppins"/>
                <a:sym typeface="Poppins"/>
              </a:rPr>
              <a:t> - Iekārtu, auto un transportlīdzekļu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700" b="1">
                <a:solidFill>
                  <a:schemeClr val="dk1"/>
                </a:solidFill>
                <a:latin typeface="Poppins"/>
                <a:ea typeface="Poppins"/>
                <a:cs typeface="Poppins"/>
                <a:sym typeface="Poppins"/>
              </a:rPr>
              <a:t>C10-12, C31-33</a:t>
            </a:r>
            <a:r>
              <a:rPr lang="lv" sz="700">
                <a:solidFill>
                  <a:schemeClr val="dk1"/>
                </a:solidFill>
                <a:latin typeface="Poppins"/>
                <a:ea typeface="Poppins"/>
                <a:cs typeface="Poppins"/>
                <a:sym typeface="Poppins"/>
              </a:rPr>
              <a:t> – Pārtikas, dzērienu, tabakas ražošana, Mēbeļu ražošana, iekārtu remonts un cita ražošana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b="1">
              <a:solidFill>
                <a:schemeClr val="dk1"/>
              </a:solidFill>
              <a:latin typeface="Poppins"/>
              <a:ea typeface="Poppins"/>
              <a:cs typeface="Poppins"/>
              <a:sym typeface="Poppins"/>
            </a:endParaRPr>
          </a:p>
        </p:txBody>
      </p:sp>
      <p:sp>
        <p:nvSpPr>
          <p:cNvPr id="322" name="Google Shape;322;p40"/>
          <p:cNvSpPr txBox="1"/>
          <p:nvPr/>
        </p:nvSpPr>
        <p:spPr>
          <a:xfrm>
            <a:off x="639475" y="4687350"/>
            <a:ext cx="48693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Avots: CSP un Lursoft. Nav iekļauti mini eksportētāji. 2023. gada dati uz 03.10.2024.</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pic>
        <p:nvPicPr>
          <p:cNvPr id="323" name="Google Shape;323;p40"/>
          <p:cNvPicPr preferRelativeResize="0"/>
          <p:nvPr/>
        </p:nvPicPr>
        <p:blipFill>
          <a:blip r:embed="rId4">
            <a:alphaModFix/>
          </a:blip>
          <a:stretch>
            <a:fillRect/>
          </a:stretch>
        </p:blipFill>
        <p:spPr>
          <a:xfrm>
            <a:off x="-266975" y="207225"/>
            <a:ext cx="6796001" cy="42474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Eksportējošiem uzņēmumiem augsti likviditātes rādītāji</a:t>
            </a:r>
            <a:endParaRPr/>
          </a:p>
        </p:txBody>
      </p:sp>
      <p:pic>
        <p:nvPicPr>
          <p:cNvPr id="329" name="Google Shape;329;p41"/>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330" name="Google Shape;330;p41"/>
          <p:cNvSpPr txBox="1"/>
          <p:nvPr/>
        </p:nvSpPr>
        <p:spPr>
          <a:xfrm>
            <a:off x="5050375" y="1637825"/>
            <a:ext cx="3696600" cy="26646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Eksportējošiem uzņēmumiem ir samērā augsti likviditātes rādītāji, kas nozīmē, ka tiem ir zināma rīcības brīvība likviditātes vadīšanai negaidītu finanšu satricinājumu gadījumā.</a:t>
            </a:r>
            <a:endParaRPr sz="1200">
              <a:solidFill>
                <a:schemeClr val="dk1"/>
              </a:solidFill>
              <a:latin typeface="Poppins"/>
              <a:ea typeface="Poppins"/>
              <a:cs typeface="Poppins"/>
              <a:sym typeface="Poppins"/>
            </a:endParaRPr>
          </a:p>
          <a:p>
            <a:pPr marL="457200" lvl="0" indent="0" algn="just" rtl="0">
              <a:lnSpc>
                <a:spcPct val="100000"/>
              </a:lnSpc>
              <a:spcBef>
                <a:spcPts val="1000"/>
              </a:spcBef>
              <a:spcAft>
                <a:spcPts val="1000"/>
              </a:spcAft>
              <a:buNone/>
            </a:pPr>
            <a:endParaRPr sz="1100">
              <a:solidFill>
                <a:schemeClr val="dk1"/>
              </a:solidFill>
              <a:latin typeface="Poppins"/>
              <a:ea typeface="Poppins"/>
              <a:cs typeface="Poppins"/>
              <a:sym typeface="Poppins"/>
            </a:endParaRPr>
          </a:p>
        </p:txBody>
      </p:sp>
      <p:sp>
        <p:nvSpPr>
          <p:cNvPr id="331" name="Google Shape;331;p41"/>
          <p:cNvSpPr txBox="1"/>
          <p:nvPr/>
        </p:nvSpPr>
        <p:spPr>
          <a:xfrm>
            <a:off x="639475" y="4687350"/>
            <a:ext cx="48693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Avots: CSP un Lursoft. 2023. gada dati uz 10.09.2024</a:t>
            </a:r>
            <a:endParaRPr sz="800" i="1">
              <a:solidFill>
                <a:schemeClr val="dk1"/>
              </a:solidFill>
              <a:latin typeface="Poppins"/>
              <a:ea typeface="Poppins"/>
              <a:cs typeface="Poppins"/>
              <a:sym typeface="Poppins"/>
            </a:endParaRPr>
          </a:p>
          <a:p>
            <a:pPr marL="0" lvl="0" indent="0" algn="just" rtl="0">
              <a:spcBef>
                <a:spcPts val="1000"/>
              </a:spcBef>
              <a:spcAft>
                <a:spcPts val="0"/>
              </a:spcAft>
              <a:buNone/>
            </a:pP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sp>
        <p:nvSpPr>
          <p:cNvPr id="332" name="Google Shape;332;p41"/>
          <p:cNvSpPr txBox="1"/>
          <p:nvPr/>
        </p:nvSpPr>
        <p:spPr>
          <a:xfrm>
            <a:off x="640029" y="3982525"/>
            <a:ext cx="36582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mini uzņēmumi – eksporta apjoms 0 – 199 999 EUR; </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mazie uzņēmumi – eksporta apjoms 200 000 – 499 999 EUR; </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vidējie uzņēmumi – eksporta apjoms 500 000 – 999 999 EUR;</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lielie uzņēmumi – eksporta apjoms no 1 milj. EUR</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p:txBody>
      </p:sp>
      <p:pic>
        <p:nvPicPr>
          <p:cNvPr id="333" name="Google Shape;333;p41"/>
          <p:cNvPicPr preferRelativeResize="0"/>
          <p:nvPr/>
        </p:nvPicPr>
        <p:blipFill>
          <a:blip r:embed="rId4">
            <a:alphaModFix/>
          </a:blip>
          <a:stretch>
            <a:fillRect/>
          </a:stretch>
        </p:blipFill>
        <p:spPr>
          <a:xfrm>
            <a:off x="-293825" y="399050"/>
            <a:ext cx="6853406" cy="42833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Informācijas un komunikācijas pakalpojumu nozare</a:t>
            </a:r>
            <a:endParaRPr/>
          </a:p>
        </p:txBody>
      </p:sp>
      <p:pic>
        <p:nvPicPr>
          <p:cNvPr id="347" name="Google Shape;347;p43"/>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348" name="Google Shape;348;p43"/>
          <p:cNvSpPr txBox="1"/>
          <p:nvPr/>
        </p:nvSpPr>
        <p:spPr>
          <a:xfrm>
            <a:off x="5050375" y="1196325"/>
            <a:ext cx="3696600" cy="31062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Informācijas un komunikāciju nozares eksportētāji 2023. gadā apgrozīja 1.9 miljardus eiro un sasniedza 16.3% peļņas pirms UIN rentabilitāti. </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IKT pakalpojumu nozares eksportā 2023. gadā darbojās 431 uzņēmums un vidēji vienā uzņēmumā ir investēts mazliet vairāk nekā 2.8 miljoni eiro kapitāla.</a:t>
            </a:r>
            <a:endParaRPr sz="1200">
              <a:solidFill>
                <a:schemeClr val="dk1"/>
              </a:solidFill>
              <a:latin typeface="Poppins"/>
              <a:ea typeface="Poppins"/>
              <a:cs typeface="Poppins"/>
              <a:sym typeface="Poppins"/>
            </a:endParaRPr>
          </a:p>
        </p:txBody>
      </p:sp>
      <p:sp>
        <p:nvSpPr>
          <p:cNvPr id="349" name="Google Shape;349;p43"/>
          <p:cNvSpPr txBox="1"/>
          <p:nvPr/>
        </p:nvSpPr>
        <p:spPr>
          <a:xfrm>
            <a:off x="639475" y="4687350"/>
            <a:ext cx="48693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Avots: CSP un Lursoft. Nav iekļauti mini eksportētāji. 2023. gada dati uz 03.10.2024.</a:t>
            </a:r>
            <a:endParaRPr sz="800" i="1">
              <a:solidFill>
                <a:schemeClr val="dk1"/>
              </a:solidFill>
              <a:latin typeface="Poppins"/>
              <a:ea typeface="Poppins"/>
              <a:cs typeface="Poppins"/>
              <a:sym typeface="Poppins"/>
            </a:endParaRPr>
          </a:p>
          <a:p>
            <a:pPr marL="0" lvl="0" indent="0" algn="just" rtl="0">
              <a:spcBef>
                <a:spcPts val="1000"/>
              </a:spcBef>
              <a:spcAft>
                <a:spcPts val="0"/>
              </a:spcAft>
              <a:buNone/>
            </a:pP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pic>
        <p:nvPicPr>
          <p:cNvPr id="350" name="Google Shape;350;p43"/>
          <p:cNvPicPr preferRelativeResize="0"/>
          <p:nvPr/>
        </p:nvPicPr>
        <p:blipFill>
          <a:blip r:embed="rId4">
            <a:alphaModFix/>
          </a:blip>
          <a:stretch>
            <a:fillRect/>
          </a:stretch>
        </p:blipFill>
        <p:spPr>
          <a:xfrm>
            <a:off x="103150" y="748000"/>
            <a:ext cx="6397402" cy="4002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Eksportējošie uzņēmumi būtiski vairāk investē pētniecībā un attīstībā</a:t>
            </a:r>
            <a:endParaRPr/>
          </a:p>
        </p:txBody>
      </p:sp>
      <p:pic>
        <p:nvPicPr>
          <p:cNvPr id="356" name="Google Shape;356;p44"/>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357" name="Google Shape;357;p44"/>
          <p:cNvSpPr txBox="1"/>
          <p:nvPr/>
        </p:nvSpPr>
        <p:spPr>
          <a:xfrm>
            <a:off x="5050375" y="1850525"/>
            <a:ext cx="3696600" cy="24519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Latvijā joprojām pavisam neliela daļa uzņēmumu iegulda pētniecībā un attīstībā. </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2023. gadā tie bija vien </a:t>
            </a:r>
            <a:r>
              <a:rPr lang="lv" sz="1300" b="1">
                <a:solidFill>
                  <a:srgbClr val="A70000"/>
                </a:solidFill>
                <a:latin typeface="Poppins"/>
                <a:ea typeface="Poppins"/>
                <a:cs typeface="Poppins"/>
                <a:sym typeface="Poppins"/>
              </a:rPr>
              <a:t>365</a:t>
            </a:r>
            <a:r>
              <a:rPr lang="lv" sz="1200">
                <a:solidFill>
                  <a:schemeClr val="dk1"/>
                </a:solidFill>
                <a:latin typeface="Poppins"/>
                <a:ea typeface="Poppins"/>
                <a:cs typeface="Poppins"/>
                <a:sym typeface="Poppins"/>
              </a:rPr>
              <a:t> uzņēmumi, no kuriem aptuveni puse bija eksportējoši uzņēmumi.</a:t>
            </a:r>
            <a:endParaRPr sz="1200">
              <a:solidFill>
                <a:schemeClr val="dk1"/>
              </a:solidFill>
              <a:latin typeface="Poppins"/>
              <a:ea typeface="Poppins"/>
              <a:cs typeface="Poppins"/>
              <a:sym typeface="Poppins"/>
            </a:endParaRPr>
          </a:p>
        </p:txBody>
      </p:sp>
      <p:sp>
        <p:nvSpPr>
          <p:cNvPr id="358" name="Google Shape;358;p44"/>
          <p:cNvSpPr txBox="1"/>
          <p:nvPr/>
        </p:nvSpPr>
        <p:spPr>
          <a:xfrm>
            <a:off x="639475" y="4687350"/>
            <a:ext cx="48693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Avots: CSP un Lursoft. 2023. gada dati uz 10.09.2024</a:t>
            </a:r>
            <a:endParaRPr sz="800" i="1">
              <a:solidFill>
                <a:schemeClr val="dk1"/>
              </a:solidFill>
              <a:latin typeface="Poppins"/>
              <a:ea typeface="Poppins"/>
              <a:cs typeface="Poppins"/>
              <a:sym typeface="Poppins"/>
            </a:endParaRPr>
          </a:p>
          <a:p>
            <a:pPr marL="0" lvl="0" indent="0" algn="just" rtl="0">
              <a:spcBef>
                <a:spcPts val="1000"/>
              </a:spcBef>
              <a:spcAft>
                <a:spcPts val="0"/>
              </a:spcAft>
              <a:buNone/>
            </a:pP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pic>
        <p:nvPicPr>
          <p:cNvPr id="359" name="Google Shape;359;p44"/>
          <p:cNvPicPr preferRelativeResize="0"/>
          <p:nvPr/>
        </p:nvPicPr>
        <p:blipFill>
          <a:blip r:embed="rId4">
            <a:alphaModFix/>
          </a:blip>
          <a:stretch>
            <a:fillRect/>
          </a:stretch>
        </p:blipFill>
        <p:spPr>
          <a:xfrm>
            <a:off x="-108475" y="729925"/>
            <a:ext cx="6077599" cy="3798475"/>
          </a:xfrm>
          <a:prstGeom prst="rect">
            <a:avLst/>
          </a:prstGeom>
          <a:noFill/>
          <a:ln>
            <a:noFill/>
          </a:ln>
        </p:spPr>
      </p:pic>
      <p:sp>
        <p:nvSpPr>
          <p:cNvPr id="360" name="Google Shape;360;p44"/>
          <p:cNvSpPr txBox="1"/>
          <p:nvPr/>
        </p:nvSpPr>
        <p:spPr>
          <a:xfrm>
            <a:off x="640029" y="4134925"/>
            <a:ext cx="36582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mini uzņēmumi – eksporta apjoms 0 – 199 999 EUR; </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mazie uzņēmumi – eksporta apjoms 200 000 – 499 999 EUR; </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vidējie uzņēmumi – eksporta apjoms 500 000 – 999 999 EUR;</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a:solidFill>
                  <a:schemeClr val="dk1"/>
                </a:solidFill>
                <a:latin typeface="Poppins"/>
                <a:ea typeface="Poppins"/>
                <a:cs typeface="Poppins"/>
                <a:sym typeface="Poppins"/>
              </a:rPr>
              <a:t>lielie uzņēmumi – eksporta apjoms no 1 milj. EUR</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700">
              <a:solidFill>
                <a:schemeClr val="dk1"/>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366" name="Google Shape;366;p4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367" name="Google Shape;367;p4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endParaRPr/>
          </a:p>
        </p:txBody>
      </p:sp>
      <p:sp>
        <p:nvSpPr>
          <p:cNvPr id="373" name="Google Shape;373;p4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374" name="Google Shape;374;p4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47" descr="Attēls, kurā ir teksts&#10;&#10;Apraksts ģenerēts automātiski"/>
          <p:cNvPicPr preferRelativeResize="0"/>
          <p:nvPr/>
        </p:nvPicPr>
        <p:blipFill rotWithShape="1">
          <a:blip r:embed="rId3">
            <a:alphaModFix/>
          </a:blip>
          <a:srcRect/>
          <a:stretch/>
        </p:blipFill>
        <p:spPr>
          <a:xfrm>
            <a:off x="0" y="363490"/>
            <a:ext cx="2480249" cy="1777582"/>
          </a:xfrm>
          <a:prstGeom prst="rect">
            <a:avLst/>
          </a:prstGeom>
          <a:noFill/>
          <a:ln>
            <a:noFill/>
          </a:ln>
        </p:spPr>
      </p:pic>
      <p:pic>
        <p:nvPicPr>
          <p:cNvPr id="380" name="Google Shape;380;p47"/>
          <p:cNvPicPr preferRelativeResize="0"/>
          <p:nvPr/>
        </p:nvPicPr>
        <p:blipFill rotWithShape="1">
          <a:blip r:embed="rId4">
            <a:alphaModFix/>
          </a:blip>
          <a:srcRect/>
          <a:stretch/>
        </p:blipFill>
        <p:spPr>
          <a:xfrm>
            <a:off x="6663752" y="-140984"/>
            <a:ext cx="2646923" cy="2721223"/>
          </a:xfrm>
          <a:prstGeom prst="rect">
            <a:avLst/>
          </a:prstGeom>
          <a:noFill/>
          <a:ln>
            <a:noFill/>
          </a:ln>
        </p:spPr>
      </p:pic>
      <p:sp>
        <p:nvSpPr>
          <p:cNvPr id="381" name="Google Shape;381;p47"/>
          <p:cNvSpPr txBox="1"/>
          <p:nvPr/>
        </p:nvSpPr>
        <p:spPr>
          <a:xfrm>
            <a:off x="310342" y="2571750"/>
            <a:ext cx="5456100" cy="762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lv" sz="4500" b="0" i="0" u="none" strike="noStrike" cap="none">
                <a:solidFill>
                  <a:srgbClr val="595959"/>
                </a:solidFill>
                <a:latin typeface="Poppins Black"/>
                <a:ea typeface="Poppins Black"/>
                <a:cs typeface="Poppins Black"/>
                <a:sym typeface="Poppins Black"/>
              </a:rPr>
              <a:t>KOPĀ STIPRĀKI!</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104" name="Google Shape;104;p20"/>
          <p:cNvSpPr txBox="1"/>
          <p:nvPr/>
        </p:nvSpPr>
        <p:spPr>
          <a:xfrm>
            <a:off x="658547" y="1492346"/>
            <a:ext cx="4073100" cy="6234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lv" sz="3600">
                <a:solidFill>
                  <a:srgbClr val="A70000"/>
                </a:solidFill>
                <a:latin typeface="Poppins Medium"/>
                <a:ea typeface="Poppins Medium"/>
                <a:cs typeface="Poppins Medium"/>
                <a:sym typeface="Poppins Medium"/>
              </a:rPr>
              <a:t>Misija:</a:t>
            </a:r>
            <a:endParaRPr sz="1400">
              <a:solidFill>
                <a:schemeClr val="dk1"/>
              </a:solidFill>
              <a:latin typeface="Arimo"/>
              <a:ea typeface="Arimo"/>
              <a:cs typeface="Arimo"/>
              <a:sym typeface="Arimo"/>
            </a:endParaRPr>
          </a:p>
        </p:txBody>
      </p:sp>
      <p:sp>
        <p:nvSpPr>
          <p:cNvPr id="105" name="Google Shape;105;p20"/>
          <p:cNvSpPr txBox="1"/>
          <p:nvPr/>
        </p:nvSpPr>
        <p:spPr>
          <a:xfrm>
            <a:off x="1565057" y="566926"/>
            <a:ext cx="5287200" cy="854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lv" sz="1700" i="0" u="none" strike="noStrike">
                <a:solidFill>
                  <a:srgbClr val="333333"/>
                </a:solidFill>
                <a:latin typeface="Poppins"/>
                <a:ea typeface="Poppins"/>
                <a:cs typeface="Poppins"/>
                <a:sym typeface="Poppins"/>
              </a:rPr>
              <a:t>Asociācija apvieno Latvijas eksportētājus un organizācijas, kas strādā ar Latvijas eksportspējas veicināšanu.</a:t>
            </a:r>
            <a:endParaRPr sz="1600">
              <a:solidFill>
                <a:schemeClr val="dk1"/>
              </a:solidFill>
              <a:latin typeface="Poppins"/>
              <a:ea typeface="Poppins"/>
              <a:cs typeface="Poppins"/>
              <a:sym typeface="Poppins"/>
            </a:endParaRPr>
          </a:p>
        </p:txBody>
      </p:sp>
      <p:pic>
        <p:nvPicPr>
          <p:cNvPr id="106" name="Google Shape;106;p20" descr="Icon&#10;&#10;Description automatically generated"/>
          <p:cNvPicPr preferRelativeResize="0"/>
          <p:nvPr/>
        </p:nvPicPr>
        <p:blipFill rotWithShape="1">
          <a:blip r:embed="rId4">
            <a:alphaModFix/>
          </a:blip>
          <a:srcRect/>
          <a:stretch/>
        </p:blipFill>
        <p:spPr>
          <a:xfrm>
            <a:off x="834267" y="645676"/>
            <a:ext cx="632459" cy="632459"/>
          </a:xfrm>
          <a:prstGeom prst="rect">
            <a:avLst/>
          </a:prstGeom>
          <a:noFill/>
          <a:ln>
            <a:noFill/>
          </a:ln>
        </p:spPr>
      </p:pic>
      <p:grpSp>
        <p:nvGrpSpPr>
          <p:cNvPr id="107" name="Google Shape;107;p20"/>
          <p:cNvGrpSpPr/>
          <p:nvPr/>
        </p:nvGrpSpPr>
        <p:grpSpPr>
          <a:xfrm>
            <a:off x="723543" y="2456943"/>
            <a:ext cx="7896323" cy="1730172"/>
            <a:chOff x="-49554" y="513835"/>
            <a:chExt cx="11502292" cy="1541631"/>
          </a:xfrm>
        </p:grpSpPr>
        <p:sp>
          <p:nvSpPr>
            <p:cNvPr id="108" name="Google Shape;108;p20"/>
            <p:cNvSpPr/>
            <p:nvPr/>
          </p:nvSpPr>
          <p:spPr>
            <a:xfrm rot="5400000">
              <a:off x="-417510" y="936235"/>
              <a:ext cx="1156200" cy="311400"/>
            </a:xfrm>
            <a:prstGeom prst="corner">
              <a:avLst>
                <a:gd name="adj1" fmla="val 1000"/>
                <a:gd name="adj2" fmla="val 1000"/>
              </a:avLst>
            </a:prstGeom>
            <a:solidFill>
              <a:schemeClr val="lt1"/>
            </a:solidFill>
            <a:ln w="12700" cap="flat" cmpd="sng">
              <a:solidFill>
                <a:srgbClr val="BFBFB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9" name="Google Shape;109;p20"/>
            <p:cNvSpPr/>
            <p:nvPr/>
          </p:nvSpPr>
          <p:spPr>
            <a:xfrm>
              <a:off x="4921" y="1669966"/>
              <a:ext cx="3892200" cy="385500"/>
            </a:xfrm>
            <a:prstGeom prst="homePlate">
              <a:avLst>
                <a:gd name="adj" fmla="val 25000"/>
              </a:avLst>
            </a:prstGeom>
            <a:solidFill>
              <a:srgbClr val="BFBFB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0" name="Google Shape;110;p20"/>
            <p:cNvSpPr txBox="1"/>
            <p:nvPr/>
          </p:nvSpPr>
          <p:spPr>
            <a:xfrm>
              <a:off x="-49554" y="1669966"/>
              <a:ext cx="3892200" cy="385500"/>
            </a:xfrm>
            <a:prstGeom prst="rect">
              <a:avLst/>
            </a:prstGeom>
            <a:noFill/>
            <a:ln>
              <a:noFill/>
            </a:ln>
          </p:spPr>
          <p:txBody>
            <a:bodyPr spcFirstLastPara="1" wrap="square" lIns="61925" tIns="123825" rIns="61925" bIns="123825" anchor="ctr" anchorCtr="0">
              <a:noAutofit/>
            </a:bodyPr>
            <a:lstStyle/>
            <a:p>
              <a:pPr marL="0" marR="0" lvl="0" indent="0" algn="ctr" rtl="0">
                <a:lnSpc>
                  <a:spcPct val="90000"/>
                </a:lnSpc>
                <a:spcBef>
                  <a:spcPts val="0"/>
                </a:spcBef>
                <a:spcAft>
                  <a:spcPts val="0"/>
                </a:spcAft>
                <a:buNone/>
              </a:pPr>
              <a:r>
                <a:rPr lang="lv" sz="1200" b="1">
                  <a:solidFill>
                    <a:schemeClr val="lt1"/>
                  </a:solidFill>
                  <a:latin typeface="Poppins"/>
                  <a:ea typeface="Poppins"/>
                  <a:cs typeface="Poppins"/>
                  <a:sym typeface="Poppins"/>
                </a:rPr>
                <a:t>EKSPORTĒTĀJU INTEREŠU PĀRSTĀVĪBA</a:t>
              </a:r>
              <a:endParaRPr sz="1200" b="1">
                <a:solidFill>
                  <a:schemeClr val="lt1"/>
                </a:solidFill>
                <a:latin typeface="Poppins"/>
                <a:ea typeface="Poppins"/>
                <a:cs typeface="Poppins"/>
                <a:sym typeface="Poppins"/>
              </a:endParaRPr>
            </a:p>
          </p:txBody>
        </p:sp>
        <p:sp>
          <p:nvSpPr>
            <p:cNvPr id="111" name="Google Shape;111;p20"/>
            <p:cNvSpPr/>
            <p:nvPr/>
          </p:nvSpPr>
          <p:spPr>
            <a:xfrm>
              <a:off x="316289" y="700656"/>
              <a:ext cx="3160500" cy="4197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2" name="Google Shape;112;p20"/>
            <p:cNvSpPr txBox="1"/>
            <p:nvPr/>
          </p:nvSpPr>
          <p:spPr>
            <a:xfrm>
              <a:off x="316289" y="700656"/>
              <a:ext cx="3160500" cy="419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lv" sz="1400" i="0" u="none" strike="noStrike">
                  <a:solidFill>
                    <a:srgbClr val="333333"/>
                  </a:solidFill>
                  <a:latin typeface="Poppins Light"/>
                  <a:ea typeface="Poppins Light"/>
                  <a:cs typeface="Poppins Light"/>
                  <a:sym typeface="Poppins Light"/>
                </a:rPr>
                <a:t>Identificēt eksportētājiem aktuālās</a:t>
              </a:r>
              <a:r>
                <a:rPr lang="lv" sz="1400">
                  <a:solidFill>
                    <a:srgbClr val="333333"/>
                  </a:solidFill>
                  <a:latin typeface="Poppins Light"/>
                  <a:ea typeface="Poppins Light"/>
                  <a:cs typeface="Poppins Light"/>
                  <a:sym typeface="Poppins Light"/>
                </a:rPr>
                <a:t> </a:t>
              </a:r>
              <a:r>
                <a:rPr lang="lv" sz="1400" i="0" u="none" strike="noStrike">
                  <a:solidFill>
                    <a:srgbClr val="333333"/>
                  </a:solidFill>
                  <a:latin typeface="Poppins Light"/>
                  <a:ea typeface="Poppins Light"/>
                  <a:cs typeface="Poppins Light"/>
                  <a:sym typeface="Poppins Light"/>
                </a:rPr>
                <a:t>tēmas un komunicēt tās saziņā ar</a:t>
              </a:r>
              <a:r>
                <a:rPr lang="lv" sz="1400">
                  <a:solidFill>
                    <a:srgbClr val="333333"/>
                  </a:solidFill>
                  <a:latin typeface="Poppins Light"/>
                  <a:ea typeface="Poppins Light"/>
                  <a:cs typeface="Poppins Light"/>
                  <a:sym typeface="Poppins Light"/>
                </a:rPr>
                <a:t> </a:t>
              </a:r>
              <a:r>
                <a:rPr lang="lv" sz="1400" i="0" u="none" strike="noStrike">
                  <a:solidFill>
                    <a:srgbClr val="333333"/>
                  </a:solidFill>
                  <a:latin typeface="Poppins Light"/>
                  <a:ea typeface="Poppins Light"/>
                  <a:cs typeface="Poppins Light"/>
                  <a:sym typeface="Poppins Light"/>
                </a:rPr>
                <a:t>valsts iestādēm</a:t>
              </a:r>
              <a:endParaRPr sz="1400">
                <a:solidFill>
                  <a:srgbClr val="333333"/>
                </a:solidFill>
                <a:latin typeface="Poppins Light"/>
                <a:ea typeface="Poppins Light"/>
                <a:cs typeface="Poppins Light"/>
                <a:sym typeface="Poppins Light"/>
              </a:endParaRPr>
            </a:p>
          </p:txBody>
        </p:sp>
        <p:sp>
          <p:nvSpPr>
            <p:cNvPr id="113" name="Google Shape;113;p20"/>
            <p:cNvSpPr/>
            <p:nvPr/>
          </p:nvSpPr>
          <p:spPr>
            <a:xfrm rot="5400000">
              <a:off x="3357831" y="936235"/>
              <a:ext cx="1156200" cy="311400"/>
            </a:xfrm>
            <a:prstGeom prst="corner">
              <a:avLst>
                <a:gd name="adj1" fmla="val 1000"/>
                <a:gd name="adj2" fmla="val 1000"/>
              </a:avLst>
            </a:prstGeom>
            <a:solidFill>
              <a:schemeClr val="lt1"/>
            </a:solidFill>
            <a:ln w="12700" cap="flat" cmpd="sng">
              <a:solidFill>
                <a:srgbClr val="323F4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4" name="Google Shape;114;p20"/>
            <p:cNvSpPr/>
            <p:nvPr/>
          </p:nvSpPr>
          <p:spPr>
            <a:xfrm>
              <a:off x="3780263" y="1669966"/>
              <a:ext cx="3892200" cy="385500"/>
            </a:xfrm>
            <a:prstGeom prst="chevron">
              <a:avLst>
                <a:gd name="adj" fmla="val 25000"/>
              </a:avLst>
            </a:prstGeom>
            <a:solidFill>
              <a:srgbClr val="323F4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5" name="Google Shape;115;p20"/>
            <p:cNvSpPr txBox="1"/>
            <p:nvPr/>
          </p:nvSpPr>
          <p:spPr>
            <a:xfrm>
              <a:off x="3780263" y="1669966"/>
              <a:ext cx="3892200" cy="385500"/>
            </a:xfrm>
            <a:prstGeom prst="rect">
              <a:avLst/>
            </a:prstGeom>
            <a:noFill/>
            <a:ln>
              <a:noFill/>
            </a:ln>
          </p:spPr>
          <p:txBody>
            <a:bodyPr spcFirstLastPara="1" wrap="square" lIns="61925" tIns="123825" rIns="61925" bIns="123825" anchor="ctr" anchorCtr="0">
              <a:noAutofit/>
            </a:bodyPr>
            <a:lstStyle/>
            <a:p>
              <a:pPr marL="0" marR="0" lvl="0" indent="0" algn="ctr" rtl="0">
                <a:lnSpc>
                  <a:spcPct val="90000"/>
                </a:lnSpc>
                <a:spcBef>
                  <a:spcPts val="0"/>
                </a:spcBef>
                <a:spcAft>
                  <a:spcPts val="0"/>
                </a:spcAft>
                <a:buNone/>
              </a:pPr>
              <a:r>
                <a:rPr lang="lv" sz="1200" b="1">
                  <a:solidFill>
                    <a:schemeClr val="lt1"/>
                  </a:solidFill>
                  <a:latin typeface="Calibri"/>
                  <a:ea typeface="Calibri"/>
                  <a:cs typeface="Calibri"/>
                  <a:sym typeface="Calibri"/>
                </a:rPr>
                <a:t>EKSPORTA KLUBS</a:t>
              </a:r>
              <a:endParaRPr sz="1000">
                <a:solidFill>
                  <a:schemeClr val="lt1"/>
                </a:solidFill>
                <a:latin typeface="Calibri"/>
                <a:ea typeface="Calibri"/>
                <a:cs typeface="Calibri"/>
                <a:sym typeface="Calibri"/>
              </a:endParaRPr>
            </a:p>
          </p:txBody>
        </p:sp>
        <p:sp>
          <p:nvSpPr>
            <p:cNvPr id="116" name="Google Shape;116;p20"/>
            <p:cNvSpPr/>
            <p:nvPr/>
          </p:nvSpPr>
          <p:spPr>
            <a:xfrm>
              <a:off x="4091632" y="700656"/>
              <a:ext cx="3160500" cy="4197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7" name="Google Shape;117;p20"/>
            <p:cNvSpPr txBox="1"/>
            <p:nvPr/>
          </p:nvSpPr>
          <p:spPr>
            <a:xfrm>
              <a:off x="7749838" y="700651"/>
              <a:ext cx="3702900" cy="419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lv" sz="1400">
                  <a:solidFill>
                    <a:srgbClr val="333333"/>
                  </a:solidFill>
                  <a:latin typeface="Poppins Light"/>
                  <a:ea typeface="Poppins Light"/>
                  <a:cs typeface="Poppins Light"/>
                  <a:sym typeface="Poppins Light"/>
                </a:rPr>
                <a:t>Veicināt eksporta un eksportētāju tēla kopējo pienesuma nozīmīgumu sabiedrībā un valsts labklājības celšanā </a:t>
              </a:r>
              <a:endParaRPr sz="1400" b="0" i="0" u="none" strike="noStrike">
                <a:solidFill>
                  <a:srgbClr val="333333"/>
                </a:solidFill>
                <a:latin typeface="Poppins Light"/>
                <a:ea typeface="Poppins Light"/>
                <a:cs typeface="Poppins Light"/>
                <a:sym typeface="Poppins Light"/>
              </a:endParaRPr>
            </a:p>
          </p:txBody>
        </p:sp>
        <p:sp>
          <p:nvSpPr>
            <p:cNvPr id="118" name="Google Shape;118;p20"/>
            <p:cNvSpPr/>
            <p:nvPr/>
          </p:nvSpPr>
          <p:spPr>
            <a:xfrm rot="5400000">
              <a:off x="7138095" y="936235"/>
              <a:ext cx="1156200" cy="311400"/>
            </a:xfrm>
            <a:prstGeom prst="corner">
              <a:avLst>
                <a:gd name="adj1" fmla="val 1000"/>
                <a:gd name="adj2" fmla="val 1000"/>
              </a:avLst>
            </a:prstGeom>
            <a:solidFill>
              <a:schemeClr val="lt1"/>
            </a:solidFill>
            <a:ln w="12700" cap="flat" cmpd="sng">
              <a:solidFill>
                <a:srgbClr val="CF1F3F"/>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9" name="Google Shape;119;p20"/>
            <p:cNvSpPr/>
            <p:nvPr/>
          </p:nvSpPr>
          <p:spPr>
            <a:xfrm>
              <a:off x="7560527" y="1669966"/>
              <a:ext cx="3892200" cy="385500"/>
            </a:xfrm>
            <a:prstGeom prst="chevron">
              <a:avLst>
                <a:gd name="adj" fmla="val 25000"/>
              </a:avLst>
            </a:prstGeom>
            <a:solidFill>
              <a:srgbClr val="CF1F3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0" name="Google Shape;120;p20"/>
            <p:cNvSpPr txBox="1"/>
            <p:nvPr/>
          </p:nvSpPr>
          <p:spPr>
            <a:xfrm>
              <a:off x="7560527" y="1669966"/>
              <a:ext cx="3892200" cy="385500"/>
            </a:xfrm>
            <a:prstGeom prst="rect">
              <a:avLst/>
            </a:prstGeom>
            <a:noFill/>
            <a:ln>
              <a:noFill/>
            </a:ln>
          </p:spPr>
          <p:txBody>
            <a:bodyPr spcFirstLastPara="1" wrap="square" lIns="61925" tIns="123825" rIns="61925" bIns="123825" anchor="ctr" anchorCtr="0">
              <a:noAutofit/>
            </a:bodyPr>
            <a:lstStyle/>
            <a:p>
              <a:pPr marL="0" marR="0" lvl="0" indent="0" algn="ctr" rtl="0">
                <a:lnSpc>
                  <a:spcPct val="90000"/>
                </a:lnSpc>
                <a:spcBef>
                  <a:spcPts val="0"/>
                </a:spcBef>
                <a:spcAft>
                  <a:spcPts val="0"/>
                </a:spcAft>
                <a:buNone/>
              </a:pPr>
              <a:r>
                <a:rPr lang="lv" sz="1200" b="1">
                  <a:solidFill>
                    <a:schemeClr val="lt1"/>
                  </a:solidFill>
                  <a:latin typeface="Poppins"/>
                  <a:ea typeface="Poppins"/>
                  <a:cs typeface="Poppins"/>
                  <a:sym typeface="Poppins"/>
                </a:rPr>
                <a:t>EKSPORTA VĒSTNEŠI</a:t>
              </a:r>
              <a:endParaRPr sz="1000">
                <a:solidFill>
                  <a:schemeClr val="lt1"/>
                </a:solidFill>
                <a:latin typeface="Poppins"/>
                <a:ea typeface="Poppins"/>
                <a:cs typeface="Poppins"/>
                <a:sym typeface="Poppins"/>
              </a:endParaRPr>
            </a:p>
          </p:txBody>
        </p:sp>
        <p:sp>
          <p:nvSpPr>
            <p:cNvPr id="121" name="Google Shape;121;p20"/>
            <p:cNvSpPr txBox="1"/>
            <p:nvPr/>
          </p:nvSpPr>
          <p:spPr>
            <a:xfrm>
              <a:off x="4091619" y="700656"/>
              <a:ext cx="3160500" cy="419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lv" sz="1400" b="0" i="0" u="none" strike="noStrike">
                  <a:solidFill>
                    <a:srgbClr val="333333"/>
                  </a:solidFill>
                  <a:latin typeface="Poppins Light"/>
                  <a:ea typeface="Poppins Light"/>
                  <a:cs typeface="Poppins Light"/>
                  <a:sym typeface="Poppins Light"/>
                </a:rPr>
                <a:t>Veicināt eksportspēju, ar semināriem un mentoringu izglītojot, motivējot un atbalstot eksportētājus</a:t>
              </a:r>
              <a:endParaRPr sz="1400" b="0" i="0" u="none" strike="noStrike">
                <a:solidFill>
                  <a:srgbClr val="333333"/>
                </a:solidFill>
                <a:latin typeface="Poppins Light"/>
                <a:ea typeface="Poppins Light"/>
                <a:cs typeface="Poppins Light"/>
                <a:sym typeface="Poppins Ligh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a:solidFill>
                  <a:srgbClr val="A70000"/>
                </a:solidFill>
                <a:latin typeface="Poppins Medium"/>
                <a:ea typeface="Poppins Medium"/>
                <a:cs typeface="Poppins Medium"/>
                <a:sym typeface="Poppins Medium"/>
              </a:rPr>
              <a:t>Eksporta barometrs</a:t>
            </a:r>
            <a:endParaRPr>
              <a:solidFill>
                <a:srgbClr val="A70000"/>
              </a:solidFill>
              <a:latin typeface="Poppins Medium"/>
              <a:ea typeface="Poppins Medium"/>
              <a:cs typeface="Poppins Medium"/>
              <a:sym typeface="Poppins Medium"/>
            </a:endParaRPr>
          </a:p>
        </p:txBody>
      </p:sp>
      <p:sp>
        <p:nvSpPr>
          <p:cNvPr id="127" name="Google Shape;127;p21"/>
          <p:cNvSpPr txBox="1">
            <a:spLocks noGrp="1"/>
          </p:cNvSpPr>
          <p:nvPr>
            <p:ph type="body" idx="1"/>
          </p:nvPr>
        </p:nvSpPr>
        <p:spPr>
          <a:xfrm>
            <a:off x="628650" y="1627119"/>
            <a:ext cx="7886700" cy="3263400"/>
          </a:xfrm>
          <a:prstGeom prst="rect">
            <a:avLst/>
          </a:prstGeom>
        </p:spPr>
        <p:txBody>
          <a:bodyPr spcFirstLastPara="1" wrap="square" lIns="68575" tIns="34275" rIns="68575" bIns="34275" anchor="t" anchorCtr="0">
            <a:normAutofit/>
          </a:bodyPr>
          <a:lstStyle/>
          <a:p>
            <a:pPr marL="457200" lvl="0" indent="-297815" algn="just" rtl="0">
              <a:lnSpc>
                <a:spcPct val="115000"/>
              </a:lnSpc>
              <a:spcBef>
                <a:spcPts val="800"/>
              </a:spcBef>
              <a:spcAft>
                <a:spcPts val="0"/>
              </a:spcAft>
              <a:buClr>
                <a:srgbClr val="A70000"/>
              </a:buClr>
              <a:buSzPts val="1090"/>
              <a:buFont typeface="Poppins"/>
              <a:buChar char="❖"/>
            </a:pPr>
            <a:r>
              <a:rPr lang="lv" sz="1430" dirty="0">
                <a:solidFill>
                  <a:schemeClr val="dk1"/>
                </a:solidFill>
                <a:latin typeface="Poppins"/>
                <a:ea typeface="Poppins"/>
                <a:cs typeface="Poppins"/>
                <a:sym typeface="Poppins"/>
              </a:rPr>
              <a:t>Eksports ir mūsu valsts labklājības attīstības virzītājs! </a:t>
            </a:r>
            <a:endParaRPr sz="1430" dirty="0">
              <a:solidFill>
                <a:schemeClr val="dk1"/>
              </a:solidFill>
              <a:latin typeface="Poppins"/>
              <a:ea typeface="Poppins"/>
              <a:cs typeface="Poppins"/>
              <a:sym typeface="Poppins"/>
            </a:endParaRPr>
          </a:p>
          <a:p>
            <a:pPr marL="457200" marR="0" lvl="0" indent="-297815" algn="just" rtl="0">
              <a:lnSpc>
                <a:spcPct val="115000"/>
              </a:lnSpc>
              <a:spcBef>
                <a:spcPts val="0"/>
              </a:spcBef>
              <a:spcAft>
                <a:spcPts val="0"/>
              </a:spcAft>
              <a:buClr>
                <a:srgbClr val="A70000"/>
              </a:buClr>
              <a:buSzPts val="1090"/>
              <a:buFont typeface="Poppins"/>
              <a:buChar char="❖"/>
            </a:pPr>
            <a:r>
              <a:rPr lang="lv" sz="1430" dirty="0">
                <a:solidFill>
                  <a:schemeClr val="dk1"/>
                </a:solidFill>
                <a:latin typeface="Poppins"/>
                <a:ea typeface="Poppins"/>
                <a:cs typeface="Poppins"/>
                <a:sym typeface="Poppins"/>
              </a:rPr>
              <a:t>Eksporta Barometrs ir pirmais vienotais eksporta datu atspoguļošanas rīks. Interaktīvs instruments, kas ilustrē eksporta kopainu un motivē padziļinātāk izzināt un izprast eksporta rādītājus. </a:t>
            </a:r>
            <a:endParaRPr sz="1430" dirty="0">
              <a:solidFill>
                <a:schemeClr val="dk1"/>
              </a:solidFill>
              <a:latin typeface="Poppins"/>
              <a:ea typeface="Poppins"/>
              <a:cs typeface="Poppins"/>
              <a:sym typeface="Poppins"/>
            </a:endParaRPr>
          </a:p>
          <a:p>
            <a:pPr marL="457200" marR="0" lvl="0" indent="-297815" algn="just" rtl="0">
              <a:lnSpc>
                <a:spcPct val="115000"/>
              </a:lnSpc>
              <a:spcBef>
                <a:spcPts val="0"/>
              </a:spcBef>
              <a:spcAft>
                <a:spcPts val="0"/>
              </a:spcAft>
              <a:buClr>
                <a:srgbClr val="A70000"/>
              </a:buClr>
              <a:buSzPts val="1090"/>
              <a:buFont typeface="Poppins"/>
              <a:buChar char="❖"/>
            </a:pPr>
            <a:r>
              <a:rPr lang="lv" sz="1430" dirty="0">
                <a:solidFill>
                  <a:schemeClr val="dk1"/>
                </a:solidFill>
                <a:latin typeface="Poppins"/>
                <a:ea typeface="Poppins"/>
                <a:cs typeface="Poppins"/>
                <a:sym typeface="Poppins"/>
              </a:rPr>
              <a:t>Izmantojot Eksporta Barometru, iepazīsti gan aktuālos, gan vēsturiskos datus, un caur datu mainīgumu un caurspīdīgumu prognozē Latvijas eksporta attīstības iespējas nākotnē!</a:t>
            </a:r>
            <a:endParaRPr sz="1430" dirty="0">
              <a:solidFill>
                <a:schemeClr val="dk1"/>
              </a:solidFill>
              <a:latin typeface="Poppins"/>
              <a:ea typeface="Poppins"/>
              <a:cs typeface="Poppins"/>
              <a:sym typeface="Poppins"/>
            </a:endParaRPr>
          </a:p>
          <a:p>
            <a:pPr marL="457200" marR="0" lvl="0" indent="-297815" algn="just" rtl="0">
              <a:lnSpc>
                <a:spcPct val="115000"/>
              </a:lnSpc>
              <a:spcBef>
                <a:spcPts val="0"/>
              </a:spcBef>
              <a:spcAft>
                <a:spcPts val="0"/>
              </a:spcAft>
              <a:buClr>
                <a:srgbClr val="A70000"/>
              </a:buClr>
              <a:buSzPts val="1090"/>
              <a:buFont typeface="Poppins"/>
              <a:buChar char="❖"/>
            </a:pPr>
            <a:r>
              <a:rPr lang="lv" sz="1430" dirty="0">
                <a:solidFill>
                  <a:schemeClr val="dk1"/>
                </a:solidFill>
                <a:latin typeface="Poppins"/>
                <a:ea typeface="Poppins"/>
                <a:cs typeface="Poppins"/>
                <a:sym typeface="Poppins"/>
              </a:rPr>
              <a:t>Eksporta barometrs satur gan kvantitatīvos, gan kvalitatīvos datus - uzņēmēju pieredzes stāstus, kas kopā darbojas kā instruments, lai palīdzētu valsts pārvaldei un uzņēmējiem pieņemt lēmumus.</a:t>
            </a:r>
            <a:endParaRPr sz="1430" dirty="0">
              <a:solidFill>
                <a:schemeClr val="dk1"/>
              </a:solidFill>
              <a:latin typeface="Poppins"/>
              <a:ea typeface="Poppins"/>
              <a:cs typeface="Poppins"/>
              <a:sym typeface="Poppins"/>
            </a:endParaRPr>
          </a:p>
        </p:txBody>
      </p:sp>
      <p:pic>
        <p:nvPicPr>
          <p:cNvPr id="128" name="Google Shape;128;p21" descr="Google Shape;89;p1"/>
          <p:cNvPicPr preferRelativeResize="0"/>
          <p:nvPr/>
        </p:nvPicPr>
        <p:blipFill rotWithShape="1">
          <a:blip r:embed="rId3">
            <a:alphaModFix/>
          </a:blip>
          <a:srcRect/>
          <a:stretch/>
        </p:blipFill>
        <p:spPr>
          <a:xfrm>
            <a:off x="7308475" y="77323"/>
            <a:ext cx="1464725" cy="1505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Metodoloģija</a:t>
            </a:r>
            <a:endParaRPr/>
          </a:p>
        </p:txBody>
      </p:sp>
      <p:sp>
        <p:nvSpPr>
          <p:cNvPr id="134" name="Google Shape;134;p22"/>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marR="0" lvl="0" indent="-330200" algn="just" rtl="0">
              <a:lnSpc>
                <a:spcPct val="95000"/>
              </a:lnSpc>
              <a:spcBef>
                <a:spcPts val="0"/>
              </a:spcBef>
              <a:spcAft>
                <a:spcPts val="0"/>
              </a:spcAft>
              <a:buClr>
                <a:srgbClr val="A70000"/>
              </a:buClr>
              <a:buSzPts val="1600"/>
              <a:buFont typeface="Poppins"/>
              <a:buChar char="❖"/>
            </a:pPr>
            <a:r>
              <a:rPr lang="lv" sz="1600">
                <a:solidFill>
                  <a:srgbClr val="000000"/>
                </a:solidFill>
                <a:latin typeface="Poppins"/>
                <a:ea typeface="Poppins"/>
                <a:cs typeface="Poppins"/>
                <a:sym typeface="Poppins"/>
              </a:rPr>
              <a:t>Mazie uzņēmumi - eksporta apjoms 200 000- 499 999 EUR</a:t>
            </a:r>
            <a:endParaRPr sz="1600">
              <a:solidFill>
                <a:srgbClr val="000000"/>
              </a:solidFill>
              <a:latin typeface="Poppins"/>
              <a:ea typeface="Poppins"/>
              <a:cs typeface="Poppins"/>
              <a:sym typeface="Poppins"/>
            </a:endParaRPr>
          </a:p>
          <a:p>
            <a:pPr marL="457200" marR="0" lvl="0" indent="-330200" algn="just" rtl="0">
              <a:lnSpc>
                <a:spcPct val="95000"/>
              </a:lnSpc>
              <a:spcBef>
                <a:spcPts val="0"/>
              </a:spcBef>
              <a:spcAft>
                <a:spcPts val="0"/>
              </a:spcAft>
              <a:buClr>
                <a:srgbClr val="A70000"/>
              </a:buClr>
              <a:buSzPts val="1600"/>
              <a:buFont typeface="Poppins"/>
              <a:buChar char="❖"/>
            </a:pPr>
            <a:r>
              <a:rPr lang="lv" sz="1600">
                <a:solidFill>
                  <a:srgbClr val="000000"/>
                </a:solidFill>
                <a:latin typeface="Poppins"/>
                <a:ea typeface="Poppins"/>
                <a:cs typeface="Poppins"/>
                <a:sym typeface="Poppins"/>
              </a:rPr>
              <a:t>Vidējie uzņēmumi - eksporta apjoms 500 000-999 999 EUR</a:t>
            </a:r>
            <a:endParaRPr sz="1600">
              <a:solidFill>
                <a:srgbClr val="000000"/>
              </a:solidFill>
              <a:latin typeface="Poppins"/>
              <a:ea typeface="Poppins"/>
              <a:cs typeface="Poppins"/>
              <a:sym typeface="Poppins"/>
            </a:endParaRPr>
          </a:p>
          <a:p>
            <a:pPr marL="457200" marR="0" lvl="0" indent="-330200" algn="just" rtl="0">
              <a:lnSpc>
                <a:spcPct val="95000"/>
              </a:lnSpc>
              <a:spcBef>
                <a:spcPts val="0"/>
              </a:spcBef>
              <a:spcAft>
                <a:spcPts val="0"/>
              </a:spcAft>
              <a:buClr>
                <a:srgbClr val="A70000"/>
              </a:buClr>
              <a:buSzPts val="1600"/>
              <a:buFont typeface="Poppins"/>
              <a:buChar char="❖"/>
            </a:pPr>
            <a:r>
              <a:rPr lang="lv" sz="1600">
                <a:solidFill>
                  <a:srgbClr val="000000"/>
                </a:solidFill>
                <a:latin typeface="Poppins"/>
                <a:ea typeface="Poppins"/>
                <a:cs typeface="Poppins"/>
                <a:sym typeface="Poppins"/>
              </a:rPr>
              <a:t>Lielie uzņēmumi - eksporta apjoms  no 1 milj EUR</a:t>
            </a:r>
            <a:endParaRPr sz="1600">
              <a:solidFill>
                <a:srgbClr val="000000"/>
              </a:solidFill>
              <a:latin typeface="Poppins"/>
              <a:ea typeface="Poppins"/>
              <a:cs typeface="Poppins"/>
              <a:sym typeface="Poppins"/>
            </a:endParaRPr>
          </a:p>
          <a:p>
            <a:pPr marL="0" marR="0" lvl="0" indent="0" algn="just" rtl="0">
              <a:lnSpc>
                <a:spcPct val="95000"/>
              </a:lnSpc>
              <a:spcBef>
                <a:spcPts val="0"/>
              </a:spcBef>
              <a:spcAft>
                <a:spcPts val="0"/>
              </a:spcAft>
              <a:buNone/>
            </a:pPr>
            <a:endParaRPr sz="1600">
              <a:solidFill>
                <a:srgbClr val="000000"/>
              </a:solidFill>
              <a:latin typeface="Poppins"/>
              <a:ea typeface="Poppins"/>
              <a:cs typeface="Poppins"/>
              <a:sym typeface="Poppins"/>
            </a:endParaRPr>
          </a:p>
          <a:p>
            <a:pPr marL="0" marR="0" lvl="0" indent="0" algn="just" rtl="0">
              <a:lnSpc>
                <a:spcPct val="95000"/>
              </a:lnSpc>
              <a:spcBef>
                <a:spcPts val="0"/>
              </a:spcBef>
              <a:spcAft>
                <a:spcPts val="0"/>
              </a:spcAft>
              <a:buNone/>
            </a:pPr>
            <a:endParaRPr sz="1600">
              <a:solidFill>
                <a:srgbClr val="000000"/>
              </a:solidFill>
              <a:latin typeface="Poppins"/>
              <a:ea typeface="Poppins"/>
              <a:cs typeface="Poppins"/>
              <a:sym typeface="Poppins"/>
            </a:endParaRPr>
          </a:p>
          <a:p>
            <a:pPr marL="457200" marR="0" lvl="0" indent="-330200" algn="just" rtl="0">
              <a:lnSpc>
                <a:spcPct val="95000"/>
              </a:lnSpc>
              <a:spcBef>
                <a:spcPts val="0"/>
              </a:spcBef>
              <a:spcAft>
                <a:spcPts val="0"/>
              </a:spcAft>
              <a:buClr>
                <a:srgbClr val="A70000"/>
              </a:buClr>
              <a:buSzPts val="1600"/>
              <a:buFont typeface="Poppins"/>
              <a:buChar char="❖"/>
            </a:pPr>
            <a:r>
              <a:rPr lang="lv" sz="1600">
                <a:solidFill>
                  <a:srgbClr val="000000"/>
                </a:solidFill>
                <a:latin typeface="Poppins"/>
                <a:ea typeface="Poppins"/>
                <a:cs typeface="Poppins"/>
                <a:sym typeface="Poppins"/>
              </a:rPr>
              <a:t>Iekļauti uzņēmumi, kuru iepriekšējā gada eksporta apjoms sasniedza 200 000 EUR.</a:t>
            </a:r>
            <a:endParaRPr sz="1600">
              <a:solidFill>
                <a:srgbClr val="000000"/>
              </a:solidFill>
              <a:latin typeface="Poppins"/>
              <a:ea typeface="Poppins"/>
              <a:cs typeface="Poppins"/>
              <a:sym typeface="Poppins"/>
            </a:endParaRPr>
          </a:p>
          <a:p>
            <a:pPr marL="457200" marR="0" lvl="0" indent="-330200" algn="just" rtl="0">
              <a:lnSpc>
                <a:spcPct val="95000"/>
              </a:lnSpc>
              <a:spcBef>
                <a:spcPts val="0"/>
              </a:spcBef>
              <a:spcAft>
                <a:spcPts val="0"/>
              </a:spcAft>
              <a:buClr>
                <a:srgbClr val="A70000"/>
              </a:buClr>
              <a:buSzPts val="1600"/>
              <a:buFont typeface="Poppins"/>
              <a:buChar char="❖"/>
            </a:pPr>
            <a:r>
              <a:rPr lang="lv" sz="1600">
                <a:solidFill>
                  <a:srgbClr val="000000"/>
                </a:solidFill>
                <a:latin typeface="Poppins"/>
                <a:ea typeface="Poppins"/>
                <a:cs typeface="Poppins"/>
                <a:sym typeface="Poppins"/>
              </a:rPr>
              <a:t>A/S “Augstsprieguma tīkls” netiek iekļauts sarakstā elektroenerģijas ārējās tirdzniecības uzskaites metodoloģijas dēļ. </a:t>
            </a:r>
            <a:endParaRPr sz="1600">
              <a:solidFill>
                <a:srgbClr val="000000"/>
              </a:solidFill>
              <a:latin typeface="Poppins"/>
              <a:ea typeface="Poppins"/>
              <a:cs typeface="Poppins"/>
              <a:sym typeface="Poppins"/>
            </a:endParaRPr>
          </a:p>
          <a:p>
            <a:pPr marL="457200" marR="0" lvl="0" indent="-330200" algn="just" rtl="0">
              <a:lnSpc>
                <a:spcPct val="95000"/>
              </a:lnSpc>
              <a:spcBef>
                <a:spcPts val="0"/>
              </a:spcBef>
              <a:spcAft>
                <a:spcPts val="0"/>
              </a:spcAft>
              <a:buClr>
                <a:srgbClr val="A70000"/>
              </a:buClr>
              <a:buSzPts val="1600"/>
              <a:buFont typeface="Poppins"/>
              <a:buChar char="❖"/>
            </a:pPr>
            <a:r>
              <a:rPr lang="lv" sz="1600">
                <a:solidFill>
                  <a:srgbClr val="000000"/>
                </a:solidFill>
                <a:latin typeface="Poppins"/>
                <a:ea typeface="Poppins"/>
                <a:cs typeface="Poppins"/>
                <a:sym typeface="Poppins"/>
              </a:rPr>
              <a:t>Uzņēmumi atlasīti pēc CSP eksporta datos esošā NACE koda. Gadījumos, kad eksporta datos NACE kods nav norādīts, tad pievienots NACE kods no Lursoft datiem.</a:t>
            </a:r>
            <a:endParaRPr sz="1600">
              <a:solidFill>
                <a:srgbClr val="000000"/>
              </a:solidFill>
              <a:latin typeface="Poppins"/>
              <a:ea typeface="Poppins"/>
              <a:cs typeface="Poppins"/>
              <a:sym typeface="Poppins"/>
            </a:endParaRPr>
          </a:p>
          <a:p>
            <a:pPr marL="0" marR="0" lvl="0" indent="0" algn="just" rtl="0">
              <a:lnSpc>
                <a:spcPct val="95000"/>
              </a:lnSpc>
              <a:spcBef>
                <a:spcPts val="0"/>
              </a:spcBef>
              <a:spcAft>
                <a:spcPts val="0"/>
              </a:spcAft>
              <a:buNone/>
            </a:pPr>
            <a:endParaRPr sz="1600">
              <a:solidFill>
                <a:srgbClr val="000000"/>
              </a:solidFill>
              <a:latin typeface="Poppins"/>
              <a:ea typeface="Poppins"/>
              <a:cs typeface="Poppins"/>
              <a:sym typeface="Poppins"/>
            </a:endParaRPr>
          </a:p>
          <a:p>
            <a:pPr marL="0" marR="0" lvl="0" indent="0" algn="just" rtl="0">
              <a:lnSpc>
                <a:spcPct val="95000"/>
              </a:lnSpc>
              <a:spcBef>
                <a:spcPts val="0"/>
              </a:spcBef>
              <a:spcAft>
                <a:spcPts val="0"/>
              </a:spcAft>
              <a:buNone/>
            </a:pPr>
            <a:r>
              <a:rPr lang="lv" sz="1600" b="1">
                <a:solidFill>
                  <a:srgbClr val="A70000"/>
                </a:solidFill>
                <a:latin typeface="Poppins"/>
                <a:ea typeface="Poppins"/>
                <a:cs typeface="Poppins"/>
                <a:sym typeface="Poppins"/>
              </a:rPr>
              <a:t>Dati iegūti no: CSP, Lursoft un VID</a:t>
            </a:r>
            <a:endParaRPr sz="1600" b="1">
              <a:solidFill>
                <a:srgbClr val="A70000"/>
              </a:solidFill>
              <a:latin typeface="Poppins"/>
              <a:ea typeface="Poppins"/>
              <a:cs typeface="Poppins"/>
              <a:sym typeface="Poppins"/>
            </a:endParaRPr>
          </a:p>
          <a:p>
            <a:pPr marL="0" marR="0" lvl="0" indent="0" algn="l" rtl="0">
              <a:lnSpc>
                <a:spcPct val="95000"/>
              </a:lnSpc>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2023. gads ir bijis izaicinošs eksportētājiem</a:t>
            </a:r>
            <a:endParaRPr/>
          </a:p>
        </p:txBody>
      </p:sp>
      <p:pic>
        <p:nvPicPr>
          <p:cNvPr id="140" name="Google Shape;140;p23"/>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141" name="Google Shape;141;p23"/>
          <p:cNvSpPr txBox="1"/>
          <p:nvPr/>
        </p:nvSpPr>
        <p:spPr>
          <a:xfrm>
            <a:off x="5459075" y="1214675"/>
            <a:ext cx="3460500" cy="3140100"/>
          </a:xfrm>
          <a:prstGeom prst="rect">
            <a:avLst/>
          </a:prstGeom>
          <a:noFill/>
          <a:ln>
            <a:noFill/>
          </a:ln>
        </p:spPr>
        <p:txBody>
          <a:bodyPr spcFirstLastPara="1" wrap="square" lIns="91425" tIns="91425" rIns="91425" bIns="91425" anchor="t" anchorCtr="0">
            <a:noAutofit/>
          </a:bodyPr>
          <a:lstStyle/>
          <a:p>
            <a:pPr marL="457200" lvl="0" indent="-304800" algn="just" rtl="0">
              <a:lnSpc>
                <a:spcPct val="150000"/>
              </a:lnSpc>
              <a:spcBef>
                <a:spcPts val="0"/>
              </a:spcBef>
              <a:spcAft>
                <a:spcPts val="0"/>
              </a:spcAft>
              <a:buClr>
                <a:schemeClr val="dk1"/>
              </a:buClr>
              <a:buSzPts val="1200"/>
              <a:buFont typeface="Poppins"/>
              <a:buChar char="❖"/>
            </a:pPr>
            <a:r>
              <a:rPr lang="lv" sz="1200">
                <a:solidFill>
                  <a:schemeClr val="dk1"/>
                </a:solidFill>
                <a:latin typeface="Poppins"/>
                <a:ea typeface="Poppins"/>
                <a:cs typeface="Poppins"/>
                <a:sym typeface="Poppins"/>
              </a:rPr>
              <a:t>Kopējais eksporta apjoms 2023. gadā krities par 7.1%.</a:t>
            </a:r>
            <a:endParaRPr sz="1200">
              <a:solidFill>
                <a:schemeClr val="dk1"/>
              </a:solidFill>
              <a:latin typeface="Poppins"/>
              <a:ea typeface="Poppins"/>
              <a:cs typeface="Poppins"/>
              <a:sym typeface="Poppins"/>
            </a:endParaRPr>
          </a:p>
          <a:p>
            <a:pPr marL="457200" lvl="0" indent="-304800" algn="just"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Pakalpojumu eksports pieaudzis par 200 miljoniem eiro jeb 3.5%.</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Preču eksports 2023. gadā veidoja 78% no visa eksporta, kamēr pakalpojumu eksports bija 28% apmērā.</a:t>
            </a:r>
            <a:endParaRPr sz="1200">
              <a:solidFill>
                <a:schemeClr val="dk1"/>
              </a:solidFill>
              <a:latin typeface="Poppins"/>
              <a:ea typeface="Poppins"/>
              <a:cs typeface="Poppins"/>
              <a:sym typeface="Poppins"/>
            </a:endParaRPr>
          </a:p>
          <a:p>
            <a:pPr marL="0" lvl="0" indent="0" algn="just" rtl="0">
              <a:lnSpc>
                <a:spcPct val="150000"/>
              </a:lnSpc>
              <a:spcBef>
                <a:spcPts val="1000"/>
              </a:spcBef>
              <a:spcAft>
                <a:spcPts val="0"/>
              </a:spcAft>
              <a:buNone/>
            </a:pPr>
            <a:endParaRPr sz="1200">
              <a:solidFill>
                <a:schemeClr val="dk1"/>
              </a:solidFill>
              <a:latin typeface="Poppins"/>
              <a:ea typeface="Poppins"/>
              <a:cs typeface="Poppins"/>
              <a:sym typeface="Poppins"/>
            </a:endParaRPr>
          </a:p>
          <a:p>
            <a:pPr marL="0" lvl="0" indent="0" algn="just" rtl="0">
              <a:lnSpc>
                <a:spcPct val="100000"/>
              </a:lnSpc>
              <a:spcBef>
                <a:spcPts val="1000"/>
              </a:spcBef>
              <a:spcAft>
                <a:spcPts val="1000"/>
              </a:spcAft>
              <a:buNone/>
            </a:pPr>
            <a:endParaRPr sz="1100">
              <a:solidFill>
                <a:schemeClr val="dk1"/>
              </a:solidFill>
              <a:latin typeface="Poppins"/>
              <a:ea typeface="Poppins"/>
              <a:cs typeface="Poppins"/>
              <a:sym typeface="Poppins"/>
            </a:endParaRPr>
          </a:p>
        </p:txBody>
      </p:sp>
      <p:sp>
        <p:nvSpPr>
          <p:cNvPr id="142" name="Google Shape;142;p23"/>
          <p:cNvSpPr txBox="1"/>
          <p:nvPr/>
        </p:nvSpPr>
        <p:spPr>
          <a:xfrm>
            <a:off x="639475" y="4687350"/>
            <a:ext cx="3201000" cy="330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Datu avots: CSP un Latvijas Banka</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pic>
        <p:nvPicPr>
          <p:cNvPr id="143" name="Google Shape;143;p23"/>
          <p:cNvPicPr preferRelativeResize="0"/>
          <p:nvPr/>
        </p:nvPicPr>
        <p:blipFill>
          <a:blip r:embed="rId4">
            <a:alphaModFix/>
          </a:blip>
          <a:stretch>
            <a:fillRect/>
          </a:stretch>
        </p:blipFill>
        <p:spPr>
          <a:xfrm>
            <a:off x="371525" y="889625"/>
            <a:ext cx="6165000" cy="3853125"/>
          </a:xfrm>
          <a:prstGeom prst="rect">
            <a:avLst/>
          </a:prstGeom>
          <a:noFill/>
          <a:ln>
            <a:noFill/>
          </a:ln>
        </p:spPr>
      </p:pic>
      <p:pic>
        <p:nvPicPr>
          <p:cNvPr id="144" name="Google Shape;144;p23"/>
          <p:cNvPicPr preferRelativeResize="0"/>
          <p:nvPr/>
        </p:nvPicPr>
        <p:blipFill>
          <a:blip r:embed="rId5">
            <a:alphaModFix amt="30000"/>
          </a:blip>
          <a:stretch>
            <a:fillRect/>
          </a:stretch>
        </p:blipFill>
        <p:spPr>
          <a:xfrm>
            <a:off x="118636" y="889618"/>
            <a:ext cx="714475" cy="714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Krities eksportējošo uzņēmumu skaits</a:t>
            </a:r>
            <a:endParaRPr/>
          </a:p>
        </p:txBody>
      </p:sp>
      <p:pic>
        <p:nvPicPr>
          <p:cNvPr id="150" name="Google Shape;150;p24"/>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151" name="Google Shape;151;p24"/>
          <p:cNvSpPr txBox="1"/>
          <p:nvPr/>
        </p:nvSpPr>
        <p:spPr>
          <a:xfrm>
            <a:off x="5411625" y="1489675"/>
            <a:ext cx="3460500" cy="31401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Kopējais eksportējošo uzņēmumu skaits 2023. gadā sasniedza 9939.</a:t>
            </a:r>
            <a:endParaRPr sz="1200">
              <a:solidFill>
                <a:schemeClr val="dk1"/>
              </a:solidFill>
              <a:latin typeface="Poppins"/>
              <a:ea typeface="Poppins"/>
              <a:cs typeface="Poppins"/>
              <a:sym typeface="Poppins"/>
            </a:endParaRPr>
          </a:p>
          <a:p>
            <a:pPr marL="457200" lvl="0" indent="-304800" algn="l" rtl="0">
              <a:lnSpc>
                <a:spcPct val="150000"/>
              </a:lnSpc>
              <a:spcBef>
                <a:spcPts val="100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67% no eksportējošiem uzņēmumiem veidoja mini un mazie uzņēmumi</a:t>
            </a:r>
            <a:endParaRPr sz="1200">
              <a:solidFill>
                <a:schemeClr val="dk1"/>
              </a:solidFill>
              <a:latin typeface="Poppins"/>
              <a:ea typeface="Poppins"/>
              <a:cs typeface="Poppins"/>
              <a:sym typeface="Poppins"/>
            </a:endParaRPr>
          </a:p>
          <a:p>
            <a:pPr marL="457200" lvl="0" indent="-304800" algn="l" rtl="0">
              <a:lnSpc>
                <a:spcPct val="150000"/>
              </a:lnSpc>
              <a:spcBef>
                <a:spcPts val="1000"/>
              </a:spcBef>
              <a:spcAft>
                <a:spcPts val="0"/>
              </a:spcAft>
              <a:buClr>
                <a:srgbClr val="A70000"/>
              </a:buClr>
              <a:buSzPts val="1200"/>
              <a:buFont typeface="Poppins"/>
              <a:buChar char="❖"/>
            </a:pPr>
            <a:r>
              <a:rPr lang="lv" sz="1200">
                <a:solidFill>
                  <a:schemeClr val="dk1"/>
                </a:solidFill>
                <a:latin typeface="Poppins"/>
                <a:ea typeface="Poppins"/>
                <a:cs typeface="Poppins"/>
                <a:sym typeface="Poppins"/>
              </a:rPr>
              <a:t>Vidējie uzņēmumi veidoja 11%</a:t>
            </a:r>
            <a:endParaRPr sz="1200">
              <a:solidFill>
                <a:schemeClr val="dk1"/>
              </a:solidFill>
              <a:latin typeface="Poppins"/>
              <a:ea typeface="Poppins"/>
              <a:cs typeface="Poppins"/>
              <a:sym typeface="Poppins"/>
            </a:endParaRPr>
          </a:p>
          <a:p>
            <a:pPr marL="457200" lvl="0" indent="-304800" algn="l" rtl="0">
              <a:lnSpc>
                <a:spcPct val="150000"/>
              </a:lnSpc>
              <a:spcBef>
                <a:spcPts val="100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Lielie uzņēmumi 22% no visiem eksportējošiem uzņēmumiem</a:t>
            </a:r>
            <a:endParaRPr sz="1100">
              <a:solidFill>
                <a:schemeClr val="dk1"/>
              </a:solidFill>
              <a:latin typeface="Poppins"/>
              <a:ea typeface="Poppins"/>
              <a:cs typeface="Poppins"/>
              <a:sym typeface="Poppins"/>
            </a:endParaRPr>
          </a:p>
        </p:txBody>
      </p:sp>
      <p:sp>
        <p:nvSpPr>
          <p:cNvPr id="152" name="Google Shape;152;p24"/>
          <p:cNvSpPr txBox="1"/>
          <p:nvPr/>
        </p:nvSpPr>
        <p:spPr>
          <a:xfrm>
            <a:off x="639475" y="4687350"/>
            <a:ext cx="40794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Datu avots: CSP un Lursoft; dati uz 10.09.2024</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sp>
        <p:nvSpPr>
          <p:cNvPr id="153" name="Google Shape;153;p24"/>
          <p:cNvSpPr txBox="1"/>
          <p:nvPr/>
        </p:nvSpPr>
        <p:spPr>
          <a:xfrm>
            <a:off x="662975" y="3961375"/>
            <a:ext cx="4254900" cy="66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lv" sz="900">
                <a:solidFill>
                  <a:schemeClr val="dk1"/>
                </a:solidFill>
                <a:latin typeface="Poppins"/>
                <a:ea typeface="Poppins"/>
                <a:cs typeface="Poppins"/>
                <a:sym typeface="Poppins"/>
              </a:rPr>
              <a:t>mini uzņēmumi – eksporta apjoms 0 – 199 999 EUR;</a:t>
            </a:r>
            <a:endParaRPr sz="9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900">
                <a:solidFill>
                  <a:schemeClr val="dk1"/>
                </a:solidFill>
                <a:latin typeface="Poppins"/>
                <a:ea typeface="Poppins"/>
                <a:cs typeface="Poppins"/>
                <a:sym typeface="Poppins"/>
              </a:rPr>
              <a:t>mazie uzņēmumi – eksporta apjoms 200 000 – 499 999 EUR;</a:t>
            </a:r>
            <a:endParaRPr sz="9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lv" sz="900">
                <a:solidFill>
                  <a:schemeClr val="dk1"/>
                </a:solidFill>
                <a:latin typeface="Poppins"/>
                <a:ea typeface="Poppins"/>
                <a:cs typeface="Poppins"/>
                <a:sym typeface="Poppins"/>
              </a:rPr>
              <a:t>vidējie uzņēmumi – eksporta apjoms 500 000 – 999 999 EUR;</a:t>
            </a:r>
            <a:endParaRPr sz="9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900">
                <a:solidFill>
                  <a:schemeClr val="dk1"/>
                </a:solidFill>
                <a:latin typeface="Poppins"/>
                <a:ea typeface="Poppins"/>
                <a:cs typeface="Poppins"/>
                <a:sym typeface="Poppins"/>
              </a:rPr>
              <a:t>lielie uzņēmumi – eksporta apjoms no 1 milj. EUR</a:t>
            </a:r>
            <a:endParaRPr sz="1500">
              <a:solidFill>
                <a:schemeClr val="dk2"/>
              </a:solidFill>
              <a:latin typeface="Poppins"/>
              <a:ea typeface="Poppins"/>
              <a:cs typeface="Poppins"/>
              <a:sym typeface="Poppins"/>
            </a:endParaRPr>
          </a:p>
        </p:txBody>
      </p:sp>
      <p:pic>
        <p:nvPicPr>
          <p:cNvPr id="154" name="Google Shape;154;p24"/>
          <p:cNvPicPr preferRelativeResize="0"/>
          <p:nvPr/>
        </p:nvPicPr>
        <p:blipFill>
          <a:blip r:embed="rId4">
            <a:alphaModFix/>
          </a:blip>
          <a:stretch>
            <a:fillRect/>
          </a:stretch>
        </p:blipFill>
        <p:spPr>
          <a:xfrm>
            <a:off x="240175" y="503125"/>
            <a:ext cx="6044324" cy="3777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5"/>
          <p:cNvPicPr preferRelativeResize="0"/>
          <p:nvPr/>
        </p:nvPicPr>
        <p:blipFill>
          <a:blip r:embed="rId3">
            <a:alphaModFix/>
          </a:blip>
          <a:stretch>
            <a:fillRect/>
          </a:stretch>
        </p:blipFill>
        <p:spPr>
          <a:xfrm>
            <a:off x="364125" y="690150"/>
            <a:ext cx="6639376" cy="4149601"/>
          </a:xfrm>
          <a:prstGeom prst="rect">
            <a:avLst/>
          </a:prstGeom>
          <a:noFill/>
          <a:ln>
            <a:noFill/>
          </a:ln>
        </p:spPr>
      </p:pic>
      <p:pic>
        <p:nvPicPr>
          <p:cNvPr id="160" name="Google Shape;160;p25"/>
          <p:cNvPicPr preferRelativeResize="0"/>
          <p:nvPr/>
        </p:nvPicPr>
        <p:blipFill>
          <a:blip r:embed="rId4">
            <a:alphaModFix amt="30000"/>
          </a:blip>
          <a:stretch>
            <a:fillRect/>
          </a:stretch>
        </p:blipFill>
        <p:spPr>
          <a:xfrm>
            <a:off x="1001175" y="1136350"/>
            <a:ext cx="714475" cy="714475"/>
          </a:xfrm>
          <a:prstGeom prst="rect">
            <a:avLst/>
          </a:prstGeom>
          <a:noFill/>
          <a:ln>
            <a:noFill/>
          </a:ln>
        </p:spPr>
      </p:pic>
      <p:sp>
        <p:nvSpPr>
          <p:cNvPr id="161" name="Google Shape;161;p2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Nodarbināto skaits eksportējošos uzņēmumos</a:t>
            </a:r>
            <a:endParaRPr/>
          </a:p>
        </p:txBody>
      </p:sp>
      <p:pic>
        <p:nvPicPr>
          <p:cNvPr id="162" name="Google Shape;162;p25"/>
          <p:cNvPicPr preferRelativeResize="0"/>
          <p:nvPr/>
        </p:nvPicPr>
        <p:blipFill rotWithShape="1">
          <a:blip r:embed="rId5">
            <a:alphaModFix amt="25000"/>
          </a:blip>
          <a:srcRect/>
          <a:stretch/>
        </p:blipFill>
        <p:spPr>
          <a:xfrm flipH="1">
            <a:off x="6284511" y="-1"/>
            <a:ext cx="2859488" cy="5141158"/>
          </a:xfrm>
          <a:prstGeom prst="rect">
            <a:avLst/>
          </a:prstGeom>
          <a:noFill/>
          <a:ln>
            <a:noFill/>
          </a:ln>
        </p:spPr>
      </p:pic>
      <p:sp>
        <p:nvSpPr>
          <p:cNvPr id="163" name="Google Shape;163;p25"/>
          <p:cNvSpPr txBox="1"/>
          <p:nvPr/>
        </p:nvSpPr>
        <p:spPr>
          <a:xfrm>
            <a:off x="5354675" y="1194900"/>
            <a:ext cx="3460500" cy="3140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200">
              <a:solidFill>
                <a:schemeClr val="dk1"/>
              </a:solidFill>
              <a:latin typeface="Poppins"/>
              <a:ea typeface="Poppins"/>
              <a:cs typeface="Poppins"/>
              <a:sym typeface="Poppins"/>
            </a:endParaRPr>
          </a:p>
          <a:p>
            <a:pPr marL="457200" lvl="0" indent="-304800" algn="l" rtl="0">
              <a:lnSpc>
                <a:spcPct val="150000"/>
              </a:lnSpc>
              <a:spcBef>
                <a:spcPts val="1000"/>
              </a:spcBef>
              <a:spcAft>
                <a:spcPts val="1000"/>
              </a:spcAft>
              <a:buClr>
                <a:srgbClr val="A70000"/>
              </a:buClr>
              <a:buSzPts val="1200"/>
              <a:buFont typeface="Poppins"/>
              <a:buChar char="❖"/>
            </a:pPr>
            <a:r>
              <a:rPr lang="lv" sz="1200">
                <a:solidFill>
                  <a:schemeClr val="dk1"/>
                </a:solidFill>
                <a:latin typeface="Poppins"/>
                <a:ea typeface="Poppins"/>
                <a:cs typeface="Poppins"/>
                <a:sym typeface="Poppins"/>
              </a:rPr>
              <a:t>Eksportējošos uzņēmumos nodarbināto skaits par 7% jeb 25 tūkstošiem pārsniedza neeksportētāju nodarbināto skaitu 2023. gadā.</a:t>
            </a:r>
            <a:endParaRPr sz="1200">
              <a:solidFill>
                <a:schemeClr val="dk1"/>
              </a:solidFill>
              <a:latin typeface="Poppins"/>
              <a:ea typeface="Poppins"/>
              <a:cs typeface="Poppins"/>
              <a:sym typeface="Poppins"/>
            </a:endParaRPr>
          </a:p>
        </p:txBody>
      </p:sp>
      <p:sp>
        <p:nvSpPr>
          <p:cNvPr id="164" name="Google Shape;164;p25"/>
          <p:cNvSpPr txBox="1"/>
          <p:nvPr/>
        </p:nvSpPr>
        <p:spPr>
          <a:xfrm>
            <a:off x="639475" y="4687350"/>
            <a:ext cx="40794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Datu avots: CSP un Lursoft; dati uz 10.09.2024</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lv" sz="2600">
                <a:solidFill>
                  <a:srgbClr val="A70000"/>
                </a:solidFill>
                <a:latin typeface="Poppins Medium"/>
                <a:ea typeface="Poppins Medium"/>
                <a:cs typeface="Poppins Medium"/>
                <a:sym typeface="Poppins Medium"/>
              </a:rPr>
              <a:t>Tirdzniecība, rūpniecība un transports dominē pēc uzņēmumu skaita</a:t>
            </a:r>
            <a:endParaRPr/>
          </a:p>
        </p:txBody>
      </p:sp>
      <p:pic>
        <p:nvPicPr>
          <p:cNvPr id="170" name="Google Shape;170;p26"/>
          <p:cNvPicPr preferRelativeResize="0"/>
          <p:nvPr/>
        </p:nvPicPr>
        <p:blipFill rotWithShape="1">
          <a:blip r:embed="rId3">
            <a:alphaModFix amt="25000"/>
          </a:blip>
          <a:srcRect/>
          <a:stretch/>
        </p:blipFill>
        <p:spPr>
          <a:xfrm flipH="1">
            <a:off x="6284511" y="-1"/>
            <a:ext cx="2859488" cy="5141158"/>
          </a:xfrm>
          <a:prstGeom prst="rect">
            <a:avLst/>
          </a:prstGeom>
          <a:noFill/>
          <a:ln>
            <a:noFill/>
          </a:ln>
        </p:spPr>
      </p:pic>
      <p:sp>
        <p:nvSpPr>
          <p:cNvPr id="171" name="Google Shape;171;p26"/>
          <p:cNvSpPr txBox="1"/>
          <p:nvPr/>
        </p:nvSpPr>
        <p:spPr>
          <a:xfrm>
            <a:off x="5364175" y="1167250"/>
            <a:ext cx="3460500" cy="31401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lv" sz="1200">
                <a:solidFill>
                  <a:schemeClr val="dk1"/>
                </a:solidFill>
                <a:latin typeface="Poppins"/>
                <a:ea typeface="Poppins"/>
                <a:cs typeface="Poppins"/>
                <a:sym typeface="Poppins"/>
              </a:rPr>
              <a:t>Trīs nozarēs ir vērojams gan preču, gan pakalpojumu eksportētāju pieaugums:</a:t>
            </a:r>
            <a:endParaRPr sz="1200">
              <a:solidFill>
                <a:schemeClr val="dk1"/>
              </a:solidFill>
              <a:latin typeface="Poppins"/>
              <a:ea typeface="Poppins"/>
              <a:cs typeface="Poppins"/>
              <a:sym typeface="Poppins"/>
            </a:endParaRPr>
          </a:p>
          <a:p>
            <a:pPr marL="457200" lvl="0" indent="-304800" algn="just" rtl="0">
              <a:lnSpc>
                <a:spcPct val="150000"/>
              </a:lnSpc>
              <a:spcBef>
                <a:spcPts val="1000"/>
              </a:spcBef>
              <a:spcAft>
                <a:spcPts val="0"/>
              </a:spcAft>
              <a:buClr>
                <a:schemeClr val="dk1"/>
              </a:buClr>
              <a:buSzPts val="1200"/>
              <a:buFont typeface="Poppins"/>
              <a:buAutoNum type="arabicPeriod"/>
            </a:pPr>
            <a:r>
              <a:rPr lang="lv" sz="1200">
                <a:solidFill>
                  <a:schemeClr val="dk1"/>
                </a:solidFill>
                <a:latin typeface="Poppins"/>
                <a:ea typeface="Poppins"/>
                <a:cs typeface="Poppins"/>
                <a:sym typeface="Poppins"/>
              </a:rPr>
              <a:t>informācijas un komunikācijas pakalpojumi, </a:t>
            </a:r>
            <a:endParaRPr sz="1200">
              <a:solidFill>
                <a:schemeClr val="dk1"/>
              </a:solidFill>
              <a:latin typeface="Poppins"/>
              <a:ea typeface="Poppins"/>
              <a:cs typeface="Poppins"/>
              <a:sym typeface="Poppins"/>
            </a:endParaRPr>
          </a:p>
          <a:p>
            <a:pPr marL="457200" lvl="0" indent="-304800" algn="just" rtl="0">
              <a:lnSpc>
                <a:spcPct val="150000"/>
              </a:lnSpc>
              <a:spcBef>
                <a:spcPts val="0"/>
              </a:spcBef>
              <a:spcAft>
                <a:spcPts val="0"/>
              </a:spcAft>
              <a:buClr>
                <a:schemeClr val="dk1"/>
              </a:buClr>
              <a:buSzPts val="1200"/>
              <a:buFont typeface="Poppins"/>
              <a:buAutoNum type="arabicPeriod"/>
            </a:pPr>
            <a:r>
              <a:rPr lang="lv" sz="1200">
                <a:solidFill>
                  <a:schemeClr val="dk1"/>
                </a:solidFill>
                <a:latin typeface="Poppins"/>
                <a:ea typeface="Poppins"/>
                <a:cs typeface="Poppins"/>
                <a:sym typeface="Poppins"/>
              </a:rPr>
              <a:t>operācijas ar nekustamo īpašumu un administratīo dienestu darbība un </a:t>
            </a:r>
            <a:endParaRPr sz="1200">
              <a:solidFill>
                <a:schemeClr val="dk1"/>
              </a:solidFill>
              <a:latin typeface="Poppins"/>
              <a:ea typeface="Poppins"/>
              <a:cs typeface="Poppins"/>
              <a:sym typeface="Poppins"/>
            </a:endParaRPr>
          </a:p>
          <a:p>
            <a:pPr marL="457200" lvl="0" indent="-304800" algn="just" rtl="0">
              <a:lnSpc>
                <a:spcPct val="150000"/>
              </a:lnSpc>
              <a:spcBef>
                <a:spcPts val="0"/>
              </a:spcBef>
              <a:spcAft>
                <a:spcPts val="0"/>
              </a:spcAft>
              <a:buClr>
                <a:schemeClr val="dk1"/>
              </a:buClr>
              <a:buSzPts val="1200"/>
              <a:buFont typeface="Poppins"/>
              <a:buAutoNum type="arabicPeriod"/>
            </a:pPr>
            <a:r>
              <a:rPr lang="lv" sz="1200">
                <a:solidFill>
                  <a:schemeClr val="dk1"/>
                </a:solidFill>
                <a:latin typeface="Poppins"/>
                <a:ea typeface="Poppins"/>
                <a:cs typeface="Poppins"/>
                <a:sym typeface="Poppins"/>
              </a:rPr>
              <a:t>profesionālie un zinātniskie pakalpojumi </a:t>
            </a:r>
            <a:endParaRPr sz="1300">
              <a:solidFill>
                <a:schemeClr val="dk1"/>
              </a:solidFill>
              <a:latin typeface="Poppins"/>
              <a:ea typeface="Poppins"/>
              <a:cs typeface="Poppins"/>
              <a:sym typeface="Poppins"/>
            </a:endParaRPr>
          </a:p>
        </p:txBody>
      </p:sp>
      <p:sp>
        <p:nvSpPr>
          <p:cNvPr id="172" name="Google Shape;172;p26"/>
          <p:cNvSpPr txBox="1"/>
          <p:nvPr/>
        </p:nvSpPr>
        <p:spPr>
          <a:xfrm>
            <a:off x="639475" y="4687350"/>
            <a:ext cx="7406100" cy="369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lv" sz="800" i="1">
                <a:solidFill>
                  <a:schemeClr val="dk1"/>
                </a:solidFill>
                <a:latin typeface="Poppins"/>
                <a:ea typeface="Poppins"/>
                <a:cs typeface="Poppins"/>
                <a:sym typeface="Poppins"/>
              </a:rPr>
              <a:t>Datu avots: CSP un Lursoft; dati uz 10.09.2024, dati neiekļauj mini uzņēmumus</a:t>
            </a:r>
            <a:endParaRPr sz="800" i="1">
              <a:solidFill>
                <a:schemeClr val="dk1"/>
              </a:solidFill>
              <a:latin typeface="Poppins"/>
              <a:ea typeface="Poppins"/>
              <a:cs typeface="Poppins"/>
              <a:sym typeface="Poppins"/>
            </a:endParaRPr>
          </a:p>
          <a:p>
            <a:pPr marL="0" lvl="0" indent="0" algn="just" rtl="0">
              <a:spcBef>
                <a:spcPts val="1000"/>
              </a:spcBef>
              <a:spcAft>
                <a:spcPts val="1000"/>
              </a:spcAft>
              <a:buNone/>
            </a:pPr>
            <a:endParaRPr sz="1100">
              <a:solidFill>
                <a:schemeClr val="dk1"/>
              </a:solidFill>
              <a:latin typeface="Poppins"/>
              <a:ea typeface="Poppins"/>
              <a:cs typeface="Poppins"/>
              <a:sym typeface="Poppins"/>
            </a:endParaRPr>
          </a:p>
        </p:txBody>
      </p:sp>
      <p:sp>
        <p:nvSpPr>
          <p:cNvPr id="173" name="Google Shape;173;p26"/>
          <p:cNvSpPr txBox="1"/>
          <p:nvPr/>
        </p:nvSpPr>
        <p:spPr>
          <a:xfrm>
            <a:off x="479750" y="3982525"/>
            <a:ext cx="25983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A</a:t>
            </a:r>
            <a:r>
              <a:rPr lang="lv" sz="700">
                <a:solidFill>
                  <a:schemeClr val="dk1"/>
                </a:solidFill>
                <a:latin typeface="Poppins"/>
                <a:ea typeface="Poppins"/>
                <a:cs typeface="Poppins"/>
                <a:sym typeface="Poppins"/>
              </a:rPr>
              <a:t> – lauksaimniecība, mežsaimniecība, zivsaimniecība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BDE</a:t>
            </a:r>
            <a:r>
              <a:rPr lang="lv" sz="700">
                <a:solidFill>
                  <a:schemeClr val="dk1"/>
                </a:solidFill>
                <a:latin typeface="Poppins"/>
                <a:ea typeface="Poppins"/>
                <a:cs typeface="Poppins"/>
                <a:sym typeface="Poppins"/>
              </a:rPr>
              <a:t> – ieguves rūpniecība , enerģija, ūdens un atkritumu apsaimniekošana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C</a:t>
            </a:r>
            <a:r>
              <a:rPr lang="lv" sz="700">
                <a:solidFill>
                  <a:schemeClr val="dk1"/>
                </a:solidFill>
                <a:latin typeface="Poppins"/>
                <a:ea typeface="Poppins"/>
                <a:cs typeface="Poppins"/>
                <a:sym typeface="Poppins"/>
              </a:rPr>
              <a:t> – apstrādes rūpniecība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F</a:t>
            </a:r>
            <a:r>
              <a:rPr lang="lv" sz="700">
                <a:solidFill>
                  <a:schemeClr val="dk1"/>
                </a:solidFill>
                <a:latin typeface="Poppins"/>
                <a:ea typeface="Poppins"/>
                <a:cs typeface="Poppins"/>
                <a:sym typeface="Poppins"/>
              </a:rPr>
              <a:t> – būvniecība</a:t>
            </a:r>
            <a:endParaRPr sz="1800">
              <a:solidFill>
                <a:schemeClr val="dk2"/>
              </a:solidFill>
              <a:latin typeface="Poppins"/>
              <a:ea typeface="Poppins"/>
              <a:cs typeface="Poppins"/>
              <a:sym typeface="Poppins"/>
            </a:endParaRPr>
          </a:p>
        </p:txBody>
      </p:sp>
      <p:sp>
        <p:nvSpPr>
          <p:cNvPr id="174" name="Google Shape;174;p26"/>
          <p:cNvSpPr txBox="1"/>
          <p:nvPr/>
        </p:nvSpPr>
        <p:spPr>
          <a:xfrm>
            <a:off x="3078050" y="3982525"/>
            <a:ext cx="26820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G</a:t>
            </a:r>
            <a:r>
              <a:rPr lang="lv" sz="700">
                <a:solidFill>
                  <a:schemeClr val="dk1"/>
                </a:solidFill>
                <a:latin typeface="Poppins"/>
                <a:ea typeface="Poppins"/>
                <a:cs typeface="Poppins"/>
                <a:sym typeface="Poppins"/>
              </a:rPr>
              <a:t> – Vairum un mazumtirdzniecība, auto remonts</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H</a:t>
            </a:r>
            <a:r>
              <a:rPr lang="lv" sz="700">
                <a:solidFill>
                  <a:schemeClr val="dk1"/>
                </a:solidFill>
                <a:latin typeface="Poppins"/>
                <a:ea typeface="Poppins"/>
                <a:cs typeface="Poppins"/>
                <a:sym typeface="Poppins"/>
              </a:rPr>
              <a:t> – transports un uzglabāšana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I</a:t>
            </a:r>
            <a:r>
              <a:rPr lang="lv" sz="700">
                <a:solidFill>
                  <a:schemeClr val="dk1"/>
                </a:solidFill>
                <a:latin typeface="Poppins"/>
                <a:ea typeface="Poppins"/>
                <a:cs typeface="Poppins"/>
                <a:sym typeface="Poppins"/>
              </a:rPr>
              <a:t> – izmitināšana un ēdināšana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J</a:t>
            </a:r>
            <a:r>
              <a:rPr lang="lv" sz="700">
                <a:solidFill>
                  <a:schemeClr val="dk1"/>
                </a:solidFill>
                <a:latin typeface="Poppins"/>
                <a:ea typeface="Poppins"/>
                <a:cs typeface="Poppins"/>
                <a:sym typeface="Poppins"/>
              </a:rPr>
              <a:t> – informācijas un komunikācijas pakalpojumi</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K</a:t>
            </a:r>
            <a:r>
              <a:rPr lang="lv" sz="700">
                <a:solidFill>
                  <a:schemeClr val="dk1"/>
                </a:solidFill>
                <a:latin typeface="Poppins"/>
                <a:ea typeface="Poppins"/>
                <a:cs typeface="Poppins"/>
                <a:sym typeface="Poppins"/>
              </a:rPr>
              <a:t> – finanšu un apdrošināšanas darbība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endParaRPr sz="1800">
              <a:solidFill>
                <a:schemeClr val="dk2"/>
              </a:solidFill>
              <a:latin typeface="Poppins"/>
              <a:ea typeface="Poppins"/>
              <a:cs typeface="Poppins"/>
              <a:sym typeface="Poppins"/>
            </a:endParaRPr>
          </a:p>
        </p:txBody>
      </p:sp>
      <p:sp>
        <p:nvSpPr>
          <p:cNvPr id="175" name="Google Shape;175;p26"/>
          <p:cNvSpPr txBox="1"/>
          <p:nvPr/>
        </p:nvSpPr>
        <p:spPr>
          <a:xfrm>
            <a:off x="5471900" y="3982525"/>
            <a:ext cx="2682000" cy="69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LN</a:t>
            </a:r>
            <a:r>
              <a:rPr lang="lv" sz="700">
                <a:solidFill>
                  <a:schemeClr val="dk1"/>
                </a:solidFill>
                <a:latin typeface="Poppins"/>
                <a:ea typeface="Poppins"/>
                <a:cs typeface="Poppins"/>
                <a:sym typeface="Poppins"/>
              </a:rPr>
              <a:t> – operācijas ar nekustamo īpašumu un administratīvo dienestu darbība</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M</a:t>
            </a:r>
            <a:r>
              <a:rPr lang="lv" sz="700">
                <a:solidFill>
                  <a:schemeClr val="dk1"/>
                </a:solidFill>
                <a:latin typeface="Poppins"/>
                <a:ea typeface="Poppins"/>
                <a:cs typeface="Poppins"/>
                <a:sym typeface="Poppins"/>
              </a:rPr>
              <a:t> – profesionālie un zinātniskie pakalpojumi</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OPQ</a:t>
            </a:r>
            <a:r>
              <a:rPr lang="lv" sz="700">
                <a:solidFill>
                  <a:schemeClr val="dk1"/>
                </a:solidFill>
                <a:latin typeface="Poppins"/>
                <a:ea typeface="Poppins"/>
                <a:cs typeface="Poppins"/>
                <a:sym typeface="Poppins"/>
              </a:rPr>
              <a:t> – valsts pārvalde, izglītība, veselības aprūpe</a:t>
            </a:r>
            <a:endParaRPr sz="700">
              <a:solidFill>
                <a:schemeClr val="dk1"/>
              </a:solidFill>
              <a:latin typeface="Poppins"/>
              <a:ea typeface="Poppins"/>
              <a:cs typeface="Poppins"/>
              <a:sym typeface="Poppins"/>
            </a:endParaRPr>
          </a:p>
          <a:p>
            <a:pPr marL="0" lvl="0" indent="0" algn="l" rtl="0">
              <a:lnSpc>
                <a:spcPct val="115000"/>
              </a:lnSpc>
              <a:spcBef>
                <a:spcPts val="0"/>
              </a:spcBef>
              <a:spcAft>
                <a:spcPts val="0"/>
              </a:spcAft>
              <a:buNone/>
            </a:pPr>
            <a:r>
              <a:rPr lang="lv" sz="700" b="1">
                <a:solidFill>
                  <a:schemeClr val="dk1"/>
                </a:solidFill>
                <a:latin typeface="Poppins"/>
                <a:ea typeface="Poppins"/>
                <a:cs typeface="Poppins"/>
                <a:sym typeface="Poppins"/>
              </a:rPr>
              <a:t>RS</a:t>
            </a:r>
            <a:r>
              <a:rPr lang="lv" sz="700">
                <a:solidFill>
                  <a:schemeClr val="dk1"/>
                </a:solidFill>
                <a:latin typeface="Poppins"/>
                <a:ea typeface="Poppins"/>
                <a:cs typeface="Poppins"/>
                <a:sym typeface="Poppins"/>
              </a:rPr>
              <a:t> – māksla, izklaide, atpūta</a:t>
            </a:r>
            <a:endParaRPr sz="1800">
              <a:solidFill>
                <a:schemeClr val="dk2"/>
              </a:solidFill>
              <a:latin typeface="Poppins"/>
              <a:ea typeface="Poppins"/>
              <a:cs typeface="Poppins"/>
              <a:sym typeface="Poppins"/>
            </a:endParaRPr>
          </a:p>
        </p:txBody>
      </p:sp>
      <p:pic>
        <p:nvPicPr>
          <p:cNvPr id="176" name="Google Shape;176;p26"/>
          <p:cNvPicPr preferRelativeResize="0"/>
          <p:nvPr/>
        </p:nvPicPr>
        <p:blipFill>
          <a:blip r:embed="rId4">
            <a:alphaModFix/>
          </a:blip>
          <a:stretch>
            <a:fillRect/>
          </a:stretch>
        </p:blipFill>
        <p:spPr>
          <a:xfrm>
            <a:off x="479750" y="760375"/>
            <a:ext cx="5603249" cy="35020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4003</Words>
  <Application>Microsoft Macintosh PowerPoint</Application>
  <PresentationFormat>On-screen Show (16:9)</PresentationFormat>
  <Paragraphs>294</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Poppins Black</vt:lpstr>
      <vt:lpstr>Poppins</vt:lpstr>
      <vt:lpstr>Poppins Medium</vt:lpstr>
      <vt:lpstr>Arial</vt:lpstr>
      <vt:lpstr>Poppins Light</vt:lpstr>
      <vt:lpstr>Arimo</vt:lpstr>
      <vt:lpstr>Calibri</vt:lpstr>
      <vt:lpstr>Simple Light</vt:lpstr>
      <vt:lpstr>PowerPoint Presentation</vt:lpstr>
      <vt:lpstr>PowerPoint Presentation</vt:lpstr>
      <vt:lpstr>PowerPoint Presentation</vt:lpstr>
      <vt:lpstr>Eksporta barometrs</vt:lpstr>
      <vt:lpstr>Metodoloģija</vt:lpstr>
      <vt:lpstr>2023. gads ir bijis izaicinošs eksportētājiem</vt:lpstr>
      <vt:lpstr>Krities eksportējošo uzņēmumu skaits</vt:lpstr>
      <vt:lpstr>Nodarbināto skaits eksportējošos uzņēmumos</vt:lpstr>
      <vt:lpstr>Tirdzniecība, rūpniecība un transports dominē pēc uzņēmumu skaita</vt:lpstr>
      <vt:lpstr>Uzņēmumu skaita izmaiņas pa nozarēm ar mainīgiem rezultātiem</vt:lpstr>
      <vt:lpstr>Rūpniecības eksportā turpina dominēt kokapstrāde</vt:lpstr>
      <vt:lpstr>Eksportētāji teju trīs reizes vairāk samaksā nodokļos</vt:lpstr>
      <vt:lpstr>Eksportētājiem augstāks samaksāto nodokļi apjoms uz vienu darbinieku</vt:lpstr>
      <vt:lpstr>Preču un pakalpojumu eksportētāju nodokļu nomaksas salīdzinājums</vt:lpstr>
      <vt:lpstr>Informācijas un komunikācijas pakalpojumu nozares samaksātie nodokļi</vt:lpstr>
      <vt:lpstr>Eksportējošie uzņēmumi ir galvenie uzņēmuma ienākuma nodokļa maksātāji</vt:lpstr>
      <vt:lpstr>Eksportētāju samaksātie nodokļi pa nozarēm</vt:lpstr>
      <vt:lpstr>Eksportējošie uzņēmumi ir būtiski lielāki par neeksportējošajiem</vt:lpstr>
      <vt:lpstr>Preču un pakalpojumu eksportētāju finanšu rādītāju salīdzinājums</vt:lpstr>
      <vt:lpstr>Lielākais apgrozījums tirdzniecības un rūpniecības nozaru eksportētājiem</vt:lpstr>
      <vt:lpstr>Visvairāk kapitāla investēts rūpniecības un tirdzniecības nozaru eksportētājos</vt:lpstr>
      <vt:lpstr>Rūpniecībā vadošā eksporta apakšnozare turpina būt kokrūpniecība</vt:lpstr>
      <vt:lpstr>Rūpniecības nozarēs eksportētaji salīdzinoši maz paļaujas uz ilgtermiņa kreditoriem</vt:lpstr>
      <vt:lpstr>Eksportējošiem uzņēmumiem augsti likviditātes rādītāji</vt:lpstr>
      <vt:lpstr>Informācijas un komunikācijas pakalpojumu nozare</vt:lpstr>
      <vt:lpstr>Eksportējošie uzņēmumi būtiski vairāk investē pētniecībā un attīstībā</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Edite Sipko</cp:lastModifiedBy>
  <cp:revision>2</cp:revision>
  <dcterms:modified xsi:type="dcterms:W3CDTF">2024-10-08T18:08:57Z</dcterms:modified>
</cp:coreProperties>
</file>